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66"/>
  </p:notesMasterIdLst>
  <p:sldIdLst>
    <p:sldId id="256" r:id="rId2"/>
    <p:sldId id="257" r:id="rId3"/>
    <p:sldId id="258" r:id="rId4"/>
    <p:sldId id="283" r:id="rId5"/>
    <p:sldId id="259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0" r:id="rId27"/>
    <p:sldId id="284" r:id="rId28"/>
    <p:sldId id="285" r:id="rId29"/>
    <p:sldId id="307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3" r:id="rId46"/>
    <p:sldId id="302" r:id="rId47"/>
    <p:sldId id="304" r:id="rId48"/>
    <p:sldId id="305" r:id="rId49"/>
    <p:sldId id="306" r:id="rId50"/>
    <p:sldId id="261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84" autoAdjust="0"/>
  </p:normalViewPr>
  <p:slideViewPr>
    <p:cSldViewPr>
      <p:cViewPr>
        <p:scale>
          <a:sx n="81" d="100"/>
          <a:sy n="81" d="100"/>
        </p:scale>
        <p:origin x="-5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C2E18-BDB6-4EDF-9F73-B7060DCD5571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FEEE7-4940-4259-B551-394CD4597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203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FEEE7-4940-4259-B551-394CD4597F41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FEEE7-4940-4259-B551-394CD4597F4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0" b="23857"/>
          <a:stretch/>
        </p:blipFill>
        <p:spPr>
          <a:xfrm>
            <a:off x="0" y="0"/>
            <a:ext cx="9144000" cy="469959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3094074"/>
            <a:ext cx="9144000" cy="1605517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75000"/>
                  <a:alpha val="0"/>
                </a:schemeClr>
              </a:gs>
              <a:gs pos="0">
                <a:schemeClr val="accent6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4699591"/>
            <a:ext cx="9144000" cy="21584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0;&#1074;&#1072;%20&#1087;&#1086;&#1088;&#1086;&#1085;&#1072;&#1081;&#1089;&#1082;&#1072;&#1103;.docx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2;&#1072;&#1083;&#1080;&#1085;&#1072;.docx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2;&#1088;&#1099;&#1078;&#1086;&#1074;&#1085;&#1080;&#1082;%20&#1077;&#1074;&#1088;&#1086;&#1087;&#1077;&#1081;&#1089;&#1082;&#1080;&#1081;.docx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4;&#1072;&#1083;&#1080;&#1085;&#1072;%20&#1086;&#1073;&#1099;&#1082;&#1085;&#1086;&#1074;&#1077;&#1085;&#1085;&#1072;&#1103;.docx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52;&#1086;&#1078;&#1078;&#1077;&#1074;&#1077;&#1083;&#1100;&#1085;&#1080;&#1082;%20&#1089;&#1080;&#1073;&#1080;&#1088;&#1089;&#1082;&#1080;&#1081;.docx" TargetMode="Externa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6;&#1073;&#1083;&#1077;&#1087;&#1080;&#1093;&#1072;.docx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6;&#1083;&#1100;&#1093;&#1072;.docx" TargetMode="Externa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6;&#1088;&#1083;&#1103;&#1082;%20&#1086;&#1073;&#1099;&#1082;&#1085;&#1086;&#1074;&#1077;&#1085;&#1085;&#1099;&#1081;.docx" TargetMode="Externa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8;&#1103;&#1073;&#1080;&#1085;&#1072;.docx" TargetMode="Externa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9;&#1080;&#1088;&#1077;&#1085;&#1100;.docx" TargetMode="Externa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9;&#1083;&#1080;&#1074;&#1072;.docx" TargetMode="Externa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89;&#1084;&#1086;&#1088;&#1086;&#1076;&#1080;&#1085;&#1072;.docx" TargetMode="Externa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&#1072;&#1083;&#1100;&#1084;&#1072;&#1085;&#1072;&#1093;/&#1089;&#1072;&#1076;%20&#1087;&#1077;&#1088;&#1077;&#1089;&#1077;&#1083;&#1077;&#1085;&#1094;&#1072;/&#1089;&#1086;&#1089;&#1085;&#1072;.doc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95;&#1077;&#1088;&#1077;&#1084;&#1091;&#1093;&#1072;.docx" TargetMode="Externa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96;&#1080;&#1087;&#1086;&#1074;&#1085;&#1080;&#1082;.docx" TargetMode="Externa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103;&#1073;&#1083;&#1086;&#1085;&#1103;.docx" TargetMode="Externa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.xml"/><Relationship Id="rId18" Type="http://schemas.openxmlformats.org/officeDocument/2006/relationships/slide" Target="slide42.xml"/><Relationship Id="rId26" Type="http://schemas.openxmlformats.org/officeDocument/2006/relationships/image" Target="../media/image44.jpeg"/><Relationship Id="rId3" Type="http://schemas.openxmlformats.org/officeDocument/2006/relationships/slide" Target="slide28.xml"/><Relationship Id="rId21" Type="http://schemas.openxmlformats.org/officeDocument/2006/relationships/slide" Target="slide45.xml"/><Relationship Id="rId7" Type="http://schemas.openxmlformats.org/officeDocument/2006/relationships/slide" Target="slide32.xml"/><Relationship Id="rId12" Type="http://schemas.openxmlformats.org/officeDocument/2006/relationships/slide" Target="slide37.xml"/><Relationship Id="rId17" Type="http://schemas.openxmlformats.org/officeDocument/2006/relationships/slide" Target="slide41.xml"/><Relationship Id="rId25" Type="http://schemas.openxmlformats.org/officeDocument/2006/relationships/slide" Target="slide49.xml"/><Relationship Id="rId2" Type="http://schemas.openxmlformats.org/officeDocument/2006/relationships/slide" Target="slide27.xml"/><Relationship Id="rId16" Type="http://schemas.openxmlformats.org/officeDocument/2006/relationships/slide" Target="slide40.xml"/><Relationship Id="rId20" Type="http://schemas.openxmlformats.org/officeDocument/2006/relationships/slide" Target="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24" Type="http://schemas.openxmlformats.org/officeDocument/2006/relationships/slide" Target="slide48.xml"/><Relationship Id="rId5" Type="http://schemas.openxmlformats.org/officeDocument/2006/relationships/slide" Target="slide30.xml"/><Relationship Id="rId15" Type="http://schemas.openxmlformats.org/officeDocument/2006/relationships/slide" Target="slide39.xml"/><Relationship Id="rId23" Type="http://schemas.openxmlformats.org/officeDocument/2006/relationships/slide" Target="slide47.xml"/><Relationship Id="rId10" Type="http://schemas.openxmlformats.org/officeDocument/2006/relationships/slide" Target="slide35.xml"/><Relationship Id="rId19" Type="http://schemas.openxmlformats.org/officeDocument/2006/relationships/slide" Target="slide43.xml"/><Relationship Id="rId4" Type="http://schemas.openxmlformats.org/officeDocument/2006/relationships/slide" Target="slide29.xml"/><Relationship Id="rId9" Type="http://schemas.openxmlformats.org/officeDocument/2006/relationships/slide" Target="slide34.xml"/><Relationship Id="rId14" Type="http://schemas.openxmlformats.org/officeDocument/2006/relationships/slide" Target="slide38.xml"/><Relationship Id="rId22" Type="http://schemas.openxmlformats.org/officeDocument/2006/relationships/slide" Target="slide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72;&#1087;&#1090;&#1077;&#1082;&#1072;%20&#1087;&#1077;&#1088;&#1077;&#1089;&#1077;&#1083;&#1077;&#1085;&#1094;&#1072;/&#1042;&#1072;&#1083;&#1077;&#1088;&#1080;&#1072;&#1085;&#1072;%20&#1083;&#1077;&#1082;&#1072;&#1088;&#1089;&#1090;&#1074;&#1077;&#1085;&#1085;&#1072;&#1103;.docx" TargetMode="Externa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47;&#1077;&#1084;&#1083;&#1103;&#1085;&#1080;&#1082;&#1072;%20&#1089;&#1072;&#1076;&#1086;&#1074;&#1072;&#1103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80;&#1088;&#1080;&#1089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48;&#1089;&#1089;&#1086;&#1087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0;&#1072;&#1083;&#1077;&#1085;&#1076;&#1091;&#1083;&#1072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1;&#1080;&#1083;&#1077;&#1081;&#1085;&#1080;&#1082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1;&#1080;&#1083;&#1080;&#1103;%20&#1076;&#1072;&#1091;&#1088;&#1089;&#1082;&#1072;&#1103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5;&#1080;&#1086;&#1085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6;&#1086;&#1076;&#1086;&#1076;&#1077;&#1085;&#1076;&#1088;&#1086;&#1085;%20&#1076;&#1072;&#1091;&#1088;&#1089;&#1082;&#1080;&#1081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6;&#1086;&#1084;&#1072;&#1096;&#1082;&#1072;%20&#1072;&#1087;&#1090;&#1077;&#1095;&#1085;&#1072;&#1103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8;&#1099;&#1089;&#1103;&#1095;&#1077;&#1083;&#1080;&#1089;&#1090;&#1085;&#1080;&#1082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64;&#1072;&#1083;&#1092;&#1077;&#1081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0;&#1088;&#1072;&#1087;&#1080;&#1074;&#1072;%20&#1076;&#1074;&#1091;&#1076;&#1086;&#1084;&#1085;&#1072;&#1103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5;&#1072;&#1089;&#1090;&#1091;&#1096;&#1100;&#1103;%20&#1089;&#1091;&#1084;&#1082;&#1072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8;&#1080;&#1084;&#1100;&#1103;&#1085;%20&#1087;&#1086;&#1083;&#1079;&#1091;&#1095;&#1080;&#1081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&#1072;&#1083;&#1100;&#1084;&#1072;&#1085;&#1072;&#1093;/&#1072;&#1087;&#1090;&#1077;&#1082;&#1072;%20&#1087;&#1077;&#1088;&#1077;&#1089;&#1077;&#1083;&#1077;&#1085;&#1094;&#1072;/&#1064;&#1080;&#1087;&#1086;&#1074;&#1085;&#1080;&#1082;%20&#1084;&#1072;&#1081;&#1089;&#1082;&#1080;&#1081;.docx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hyperlink" Target="&#1072;&#1083;&#1100;&#1084;&#1072;&#1085;&#1072;&#1093;/&#1072;&#1087;&#1090;&#1077;&#1082;&#1072;%20&#1087;&#1077;&#1088;&#1077;&#1089;&#1077;&#1083;&#1077;&#1085;&#1094;&#1072;/&#1060;&#1080;&#1072;&#1083;&#1082;&#1072;%20&#1090;&#1088;&#1077;&#1093;&#1094;&#1074;&#1077;&#1090;&#1085;&#1072;&#1103;.docx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47;&#1074;&#1077;&#1088;&#1086;&#1073;&#1086;&#1081;%20&#1087;&#1088;&#1086;&#1076;&#1099;&#1088;&#1103;&#1074;&#1083;&#1077;&#1085;&#1085;&#1099;&#1081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44;&#1091;&#1096;&#1080;&#1094;&#1072;%20&#1086;&#1073;&#1099;&#1082;&#1085;&#1086;&#1074;&#1077;&#1085;&#1085;&#1072;&#1103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41;&#1088;&#1091;&#1089;&#1085;&#1080;&#1082;&#1072;%20&#1086;&#1073;&#1099;&#1082;&#1085;&#1086;&#1074;&#1077;&#1085;&#1085;&#1072;&#1103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1;&#1080;&#1084;&#1086;&#1085;&#1085;&#1080;&#1082;%20&#1082;&#1080;&#1090;&#1072;&#1081;&#1089;&#1082;&#1080;&#1081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63;&#1077;&#1088;&#1077;&#1084;&#1096;&#1072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72;&#1087;&#1090;&#1077;&#1082;&#1072;%20&#1087;&#1077;&#1088;&#1077;&#1089;&#1077;&#1083;&#1077;&#1085;&#1094;&#1072;/&#1055;&#1091;&#1089;&#1090;&#1099;&#1088;&#1085;&#1080;&#1082;.docx" TargetMode="Externa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3" Type="http://schemas.openxmlformats.org/officeDocument/2006/relationships/slide" Target="slide7.xml"/><Relationship Id="rId21" Type="http://schemas.openxmlformats.org/officeDocument/2006/relationships/slide" Target="slide25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" Type="http://schemas.openxmlformats.org/officeDocument/2006/relationships/slide" Target="slide6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slide" Target="slide19.xml"/><Relationship Id="rId23" Type="http://schemas.openxmlformats.org/officeDocument/2006/relationships/image" Target="../media/image5.jpeg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2.xml"/><Relationship Id="rId3" Type="http://schemas.openxmlformats.org/officeDocument/2006/relationships/slide" Target="slide52.xml"/><Relationship Id="rId7" Type="http://schemas.openxmlformats.org/officeDocument/2006/relationships/slide" Target="slide56.xml"/><Relationship Id="rId12" Type="http://schemas.openxmlformats.org/officeDocument/2006/relationships/slide" Target="slide61.xml"/><Relationship Id="rId17" Type="http://schemas.openxmlformats.org/officeDocument/2006/relationships/image" Target="../media/image91.png"/><Relationship Id="rId2" Type="http://schemas.openxmlformats.org/officeDocument/2006/relationships/slide" Target="slide51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0.xml"/><Relationship Id="rId5" Type="http://schemas.openxmlformats.org/officeDocument/2006/relationships/slide" Target="slide54.xml"/><Relationship Id="rId15" Type="http://schemas.openxmlformats.org/officeDocument/2006/relationships/slide" Target="slide64.xml"/><Relationship Id="rId10" Type="http://schemas.openxmlformats.org/officeDocument/2006/relationships/slide" Target="slide59.xml"/><Relationship Id="rId4" Type="http://schemas.openxmlformats.org/officeDocument/2006/relationships/slide" Target="slide53.xml"/><Relationship Id="rId9" Type="http://schemas.openxmlformats.org/officeDocument/2006/relationships/slide" Target="slide58.xml"/><Relationship Id="rId14" Type="http://schemas.openxmlformats.org/officeDocument/2006/relationships/slide" Target="slide6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0;&#1040;&#1056;&#1058;&#1054;&#1060;&#1045;&#1051;&#1068;.docx" TargetMode="External"/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5;&#1054;&#1052;&#1048;&#1044;&#1054;&#1056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1;&#1059;&#1050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4;&#1043;&#1059;&#1056;&#1045;&#1062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2;&#1054;&#1056;&#1050;&#1054;&#1042;&#1068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0;&#1040;&#1055;&#1059;&#1057;&#1058;&#1040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41;&#1056;&#1070;&#1050;&#1042;&#1040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7;&#1042;&#1025;&#1050;&#1051;&#1040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41;&#1040;&#1050;&#1051;&#1040;&#1046;&#1040;&#1053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5%D0%BA%D0%B0%D1%80%D1%81%D1%82%D0%B2%D0%B5%D0%BD%D0%BD%D1%8B%D0%B5_%D1%80%D0%B0%D1%81%D1%82%D0%B5%D0%BD%D0%B8%D1%8F" TargetMode="External"/><Relationship Id="rId7" Type="http://schemas.openxmlformats.org/officeDocument/2006/relationships/hyperlink" Target="&#1072;&#1083;&#1100;&#1084;&#1072;&#1085;&#1072;&#1093;/&#1089;&#1072;&#1076;%20&#1087;&#1077;&#1088;&#1077;&#1089;&#1077;&#1083;&#1077;&#1085;&#1094;&#1072;/&#1073;&#1086;&#1103;&#1088;&#1099;&#1096;&#1085;&#1080;&#1082;.docx" TargetMode="External"/><Relationship Id="rId2" Type="http://schemas.openxmlformats.org/officeDocument/2006/relationships/hyperlink" Target="file:///C:\&#1087;&#1088;&#1086;&#1077;&#1082;&#1090;\&#1072;&#1083;&#1100;&#1084;&#1072;&#1085;&#1072;&#1093;\&#1073;&#1086;&#1103;&#1088;&#1099;&#1096;&#1085;&#1080;&#1082;.doc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6;&#1045;&#1042;&#1045;&#1053;&#1068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7;&#1045;&#1051;&#1068;&#1044;&#1045;&#1056;&#1045;&#1049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61;&#1056;&#1045;&#1053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9;&#1050;&#1056;&#1054;&#1055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&#1072;&#1083;&#1100;&#1084;&#1072;&#1085;&#1072;&#1093;/&#1086;&#1075;&#1086;&#1088;&#1086;&#1076;%20&#1087;&#1077;&#1088;&#1077;&#1089;&#1077;&#1083;&#1077;&#1085;&#1094;&#1072;/&#1055;&#1045;&#1058;&#1056;&#1059;&#1064;&#1050;&#1040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76;&#1091;&#1073;.docx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file:///C:\&#1087;&#1088;&#1086;&#1077;&#1082;&#1090;\&#1072;&#1083;&#1100;&#1084;&#1072;&#1085;&#1072;&#1093;\&#1077;&#1083;&#1100;%20&#1089;&#1080;&#1073;&#1080;&#1088;&#1089;&#1082;&#1072;&#1103;.doc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77;&#1083;&#1100;%20&#1089;&#1080;&#1073;&#1080;&#1088;&#1089;&#1082;&#1072;&#1103;.docx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72;&#1083;&#1100;&#1084;&#1072;&#1085;&#1072;&#1093;/&#1089;&#1072;&#1076;%20&#1087;&#1077;&#1088;&#1077;&#1089;&#1077;&#1083;&#1077;&#1085;&#1094;&#1072;/&#1078;&#1080;&#1084;&#1086;&#1083;&#1086;&#1089;&#1090;&#1100;.docx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i="1" dirty="0" smtClean="0"/>
              <a:t>Интерактивный альманах</a:t>
            </a: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en-US" sz="3200" b="1" i="1" dirty="0"/>
              <a:t> «</a:t>
            </a:r>
            <a:r>
              <a:rPr lang="ru-RU" sz="3200" b="1" i="1" dirty="0"/>
              <a:t>Исторический </a:t>
            </a:r>
            <a:r>
              <a:rPr lang="ru-RU" sz="3200" b="1" i="1" dirty="0" smtClean="0"/>
              <a:t>сад переселенцев</a:t>
            </a:r>
            <a:r>
              <a:rPr lang="en-US" sz="3200" b="1" i="1" dirty="0"/>
              <a:t>»</a:t>
            </a:r>
            <a:br>
              <a:rPr lang="en-US" sz="3200" b="1" i="1" dirty="0"/>
            </a:b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950093"/>
              </p:ext>
            </p:extLst>
          </p:nvPr>
        </p:nvGraphicFramePr>
        <p:xfrm>
          <a:off x="179512" y="260648"/>
          <a:ext cx="1653769" cy="208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Изображение" r:id="rId3" imgW="3371760" imgH="4257720" progId="StaticMetafile">
                  <p:embed/>
                </p:oleObj>
              </mc:Choice>
              <mc:Fallback>
                <p:oleObj name="Изображение" r:id="rId3" imgW="3371760" imgH="4257720" progId="StaticMetafile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60648"/>
                        <a:ext cx="1653769" cy="2088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924841"/>
              </p:ext>
            </p:extLst>
          </p:nvPr>
        </p:nvGraphicFramePr>
        <p:xfrm>
          <a:off x="7236296" y="188640"/>
          <a:ext cx="1791178" cy="22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Изображение" r:id="rId5" imgW="3390840" imgH="4257720" progId="StaticMetafile">
                  <p:embed/>
                </p:oleObj>
              </mc:Choice>
              <mc:Fallback>
                <p:oleObj name="Изображение" r:id="rId5" imgW="3390840" imgH="4257720" progId="StaticMetafile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188640"/>
                        <a:ext cx="1791178" cy="22490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455923"/>
              </p:ext>
            </p:extLst>
          </p:nvPr>
        </p:nvGraphicFramePr>
        <p:xfrm>
          <a:off x="2123728" y="3645024"/>
          <a:ext cx="4962128" cy="2958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Изображение" r:id="rId7" imgW="7620120" imgH="4543560" progId="StaticMetafile">
                  <p:embed/>
                </p:oleObj>
              </mc:Choice>
              <mc:Fallback>
                <p:oleObj name="Изображение" r:id="rId7" imgW="7620120" imgH="4543560" progId="StaticMetafile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3645024"/>
                        <a:ext cx="4962128" cy="2958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0430" y="2000240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Проект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830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081094"/>
          </a:xfrm>
        </p:spPr>
        <p:txBody>
          <a:bodyPr/>
          <a:lstStyle/>
          <a:p>
            <a:pPr marL="457200" indent="-457200"/>
            <a:r>
              <a:rPr lang="ru-RU" i="1" u="sng" dirty="0" smtClean="0">
                <a:solidFill>
                  <a:schemeClr val="tx1"/>
                </a:solidFill>
              </a:rPr>
              <a:t>Ива </a:t>
            </a:r>
            <a:r>
              <a:rPr lang="ru-RU" i="1" u="sng" dirty="0" err="1" smtClean="0">
                <a:solidFill>
                  <a:schemeClr val="tx1"/>
                </a:solidFill>
              </a:rPr>
              <a:t>поронайская</a:t>
            </a:r>
            <a:endParaRPr lang="ru-RU" i="1" u="sng" dirty="0" smtClean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1428736"/>
            <a:ext cx="4500594" cy="24288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Ива — род древесных растений семейства Ивовые. В русском языке по отношению к видам ивы используется также много других названий — ветла́, ракита, лоза́, лозина, верба, тальник. Очень распространённые и весьма известные в средней части России растения.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07504" y="188640"/>
            <a:ext cx="474352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les.novosibdom.ru/story/WOOOOOOOD/iva/salix_alba_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714752"/>
            <a:ext cx="2284191" cy="304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 descr="https://avatars.mds.yandex.net/get-pdb/1245924/032bec39-8ad5-4556-b339-e55d014cdab8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2997271" cy="4000528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786578" y="357187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581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00042"/>
            <a:ext cx="7772400" cy="1571636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Калина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14422"/>
            <a:ext cx="6858000" cy="21844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Калина — род древесных цветковых растений семейства </a:t>
            </a:r>
            <a:r>
              <a:rPr lang="ru-RU" dirty="0" err="1" smtClean="0"/>
              <a:t>Адоксовые</a:t>
            </a:r>
            <a:r>
              <a:rPr lang="ru-RU" dirty="0" smtClean="0"/>
              <a:t>. Более 160 видов, распространённых большей частью в северном полушарии. Плоды некоторых видов используются в пищу, в том числе для изготовления сиропа. Кора и плоды некоторых видов используются в научной и народной медицине.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252998" y="186910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s://encrypted-tbn0.gstatic.com/images?q=tbn:ANd9GcT02dbr3JFkp40QX2g3Dq72QyxwaAk7bN5U2Z3lMvdJD4kfVcmLO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00438"/>
            <a:ext cx="3762581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2" name="Picture 2" descr="https://lediveka.ru/wp-content/uploads/2019/04/LWZ7FDnxCtDUJX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00438"/>
            <a:ext cx="3530501" cy="2927144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000760" y="292893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190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2143116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Крыжовник европейский</a:t>
            </a:r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428736"/>
            <a:ext cx="7000924" cy="2143140"/>
          </a:xfrm>
        </p:spPr>
        <p:txBody>
          <a:bodyPr>
            <a:normAutofit/>
          </a:bodyPr>
          <a:lstStyle/>
          <a:p>
            <a:r>
              <a:rPr lang="ru-RU" dirty="0" smtClean="0"/>
              <a:t>Крыжовник обыкновенный, или Крыжовник отклонённый, или Крыжовник европейский (лат. </a:t>
            </a:r>
            <a:r>
              <a:rPr lang="ru-RU" dirty="0" err="1" smtClean="0"/>
              <a:t>Ríbes</a:t>
            </a:r>
            <a:r>
              <a:rPr lang="ru-RU" dirty="0" smtClean="0"/>
              <a:t> </a:t>
            </a:r>
            <a:r>
              <a:rPr lang="ru-RU" dirty="0" err="1" smtClean="0"/>
              <a:t>úva-críspa</a:t>
            </a:r>
            <a:r>
              <a:rPr lang="ru-RU" dirty="0" smtClean="0"/>
              <a:t>) — вид растений семейства Крыжовниковые (</a:t>
            </a:r>
            <a:r>
              <a:rPr lang="ru-RU" dirty="0" err="1" smtClean="0"/>
              <a:t>Grossulariaceae</a:t>
            </a:r>
            <a:r>
              <a:rPr lang="ru-RU" dirty="0" smtClean="0"/>
              <a:t>), в настоящее время рассматриваемый в роде Смородина (</a:t>
            </a:r>
            <a:r>
              <a:rPr lang="ru-RU" dirty="0" err="1" smtClean="0"/>
              <a:t>Ribes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123917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TqfA_nkXKMoM3GoRtPuFZ3-egLD420Zl6wERGmsblFHBsgucO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2928958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8" name="Picture 2" descr="https://avatars.mds.yandex.net/get-zen_doc/1209363/pub_5c06ba0859f30300aa957c49_5c06ba903b426800aabb503c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714752"/>
            <a:ext cx="4500562" cy="281285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500826" y="314324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139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929618" cy="1714512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Малина обыкновенная </a:t>
            </a:r>
            <a:br>
              <a:rPr lang="ru-RU" i="1" u="sng" dirty="0" smtClean="0">
                <a:solidFill>
                  <a:schemeClr val="tx1"/>
                </a:solidFill>
              </a:rPr>
            </a:br>
            <a:endParaRPr lang="ru-RU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285860"/>
            <a:ext cx="6858000" cy="3186122"/>
          </a:xfrm>
        </p:spPr>
        <p:txBody>
          <a:bodyPr/>
          <a:lstStyle/>
          <a:p>
            <a:r>
              <a:rPr lang="ru-RU" dirty="0" smtClean="0"/>
              <a:t>Малина обыкновенная (лат. </a:t>
            </a:r>
            <a:r>
              <a:rPr lang="ru-RU" dirty="0" err="1" smtClean="0"/>
              <a:t>Rúbus</a:t>
            </a:r>
            <a:r>
              <a:rPr lang="ru-RU" dirty="0" smtClean="0"/>
              <a:t> </a:t>
            </a:r>
            <a:r>
              <a:rPr lang="ru-RU" dirty="0" err="1" smtClean="0"/>
              <a:t>idáeus</a:t>
            </a:r>
            <a:r>
              <a:rPr lang="ru-RU" dirty="0" smtClean="0"/>
              <a:t>) — полукустарник; вид рода </a:t>
            </a:r>
            <a:r>
              <a:rPr lang="ru-RU" dirty="0" err="1" smtClean="0"/>
              <a:t>Рубус</a:t>
            </a:r>
            <a:r>
              <a:rPr lang="ru-RU" dirty="0" smtClean="0"/>
              <a:t> семейства </a:t>
            </a:r>
            <a:r>
              <a:rPr lang="ru-RU" dirty="0" err="1" smtClean="0"/>
              <a:t>Розовые</a:t>
            </a:r>
            <a:r>
              <a:rPr lang="ru-RU" dirty="0" smtClean="0"/>
              <a:t> (</a:t>
            </a:r>
            <a:r>
              <a:rPr lang="ru-RU" dirty="0" err="1" smtClean="0"/>
              <a:t>Rosaceae</a:t>
            </a:r>
            <a:r>
              <a:rPr lang="ru-RU" dirty="0" smtClean="0"/>
              <a:t>).Растёт по вырубкам, лесам, кустарникам, берегам рек. Часто разводится в садах.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90005" y="139331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QLT7p6JuIBP3h41ywG7fRrVUSYugS9DlIJCASrz16jCgndCe8lw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14686"/>
            <a:ext cx="3786214" cy="335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 descr="http://www.sadnicecolic.rs/wp-content/uploads/2016/09/sadnice-voca-malina-mik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214686"/>
            <a:ext cx="4500594" cy="3375446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5572132" y="271462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11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8243918" cy="1878009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Можжевельник сибирский</a:t>
            </a:r>
            <a:br>
              <a:rPr lang="ru-RU" i="1" u="sng" dirty="0" smtClean="0">
                <a:solidFill>
                  <a:schemeClr val="tx1"/>
                </a:solidFill>
              </a:rPr>
            </a:br>
            <a:endParaRPr lang="ru-RU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357298"/>
            <a:ext cx="6858000" cy="3471874"/>
          </a:xfrm>
        </p:spPr>
        <p:txBody>
          <a:bodyPr/>
          <a:lstStyle/>
          <a:p>
            <a:r>
              <a:rPr lang="ru-RU" sz="2200" dirty="0" smtClean="0"/>
              <a:t>Можжевельник -род вечнозелёных хвойных кустарников и деревьев семейства Кипарисовые(</a:t>
            </a:r>
            <a:r>
              <a:rPr lang="ru-RU" sz="2200" dirty="0" err="1" smtClean="0"/>
              <a:t>Cupressaceae</a:t>
            </a:r>
            <a:r>
              <a:rPr lang="ru-RU" sz="2200" dirty="0" smtClean="0"/>
              <a:t>).Можжевельник обыкновенный известен также под названием верес. Тюркское название различных видов крупных древовидных можжевельников, перешедшее в научную литературу, — арча.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TcrEsmURdJtc3DcGRh9PzmIWifEuqVgwKxaAvw1MPpi5T5msf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286124"/>
            <a:ext cx="2571768" cy="336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0" name="Picture 2" descr="https://naturasiberica.ee/wp-content/uploads/2016/05/ns-juniperus-sibirica-featured-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6316" y="4000504"/>
            <a:ext cx="5553156" cy="254066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500826" y="335756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589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Облепиха </a:t>
            </a:r>
            <a:br>
              <a:rPr lang="ru-RU" i="1" u="sng" dirty="0" smtClean="0">
                <a:solidFill>
                  <a:schemeClr val="tx1"/>
                </a:solidFill>
              </a:rPr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85860"/>
            <a:ext cx="6858000" cy="1655762"/>
          </a:xfrm>
        </p:spPr>
        <p:txBody>
          <a:bodyPr/>
          <a:lstStyle/>
          <a:p>
            <a:r>
              <a:rPr lang="ru-RU" dirty="0" smtClean="0"/>
              <a:t>Облепиха (лат. </a:t>
            </a:r>
            <a:r>
              <a:rPr lang="ru-RU" dirty="0" err="1" smtClean="0"/>
              <a:t>Hippóphaë</a:t>
            </a:r>
            <a:r>
              <a:rPr lang="ru-RU" dirty="0" smtClean="0"/>
              <a:t>) — род растений семейства Лоховые (</a:t>
            </a:r>
            <a:r>
              <a:rPr lang="ru-RU" dirty="0" err="1" smtClean="0"/>
              <a:t>Elaeagnaceae</a:t>
            </a:r>
            <a:r>
              <a:rPr lang="ru-RU" dirty="0" smtClean="0"/>
              <a:t>). В России широко распространена в Сибири.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279116" y="123917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QLRQcZT45IUUDexbFNfPj_JXeg3IdiaXPkehr2RB_eVK5sYLH1Y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286124"/>
            <a:ext cx="3714776" cy="320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 descr="https://avatars.mds.yandex.net/get-pdb/1639023/0040d40d-6264-43bd-ab04-aec24eac0af6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214686"/>
            <a:ext cx="4983657" cy="3318285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643702" y="242886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156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Ольха</a:t>
            </a:r>
            <a:br>
              <a:rPr lang="ru-RU" i="1" u="sng" dirty="0" smtClean="0">
                <a:solidFill>
                  <a:schemeClr val="tx1"/>
                </a:solidFill>
              </a:rPr>
            </a:br>
            <a:endParaRPr lang="ru-RU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85860"/>
            <a:ext cx="7429528" cy="311468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Ольха (лат. </a:t>
            </a:r>
            <a:r>
              <a:rPr lang="ru-RU" sz="2200" dirty="0" err="1" smtClean="0"/>
              <a:t>Álnus</a:t>
            </a:r>
            <a:r>
              <a:rPr lang="ru-RU" sz="2200" dirty="0" smtClean="0"/>
              <a:t>) — род деревьев и кустарников семейства Берёзовые (</a:t>
            </a:r>
            <a:r>
              <a:rPr lang="ru-RU" sz="2200" dirty="0" err="1" smtClean="0"/>
              <a:t>Betulaceae</a:t>
            </a:r>
            <a:r>
              <a:rPr lang="ru-RU" sz="2200" dirty="0" smtClean="0"/>
              <a:t>), объединяющий по разным данным от 23 до более 40 видов. Народные названия: </a:t>
            </a:r>
            <a:r>
              <a:rPr lang="ru-RU" sz="2200" dirty="0" err="1" smtClean="0"/>
              <a:t>вильха</a:t>
            </a:r>
            <a:r>
              <a:rPr lang="ru-RU" sz="2200" dirty="0" smtClean="0"/>
              <a:t>, </a:t>
            </a:r>
            <a:r>
              <a:rPr lang="ru-RU" sz="2200" dirty="0" err="1" smtClean="0"/>
              <a:t>вольха</a:t>
            </a:r>
            <a:r>
              <a:rPr lang="ru-RU" sz="2200" dirty="0" smtClean="0"/>
              <a:t>, </a:t>
            </a:r>
            <a:r>
              <a:rPr lang="ru-RU" sz="2200" dirty="0" err="1" smtClean="0"/>
              <a:t>елоха</a:t>
            </a:r>
            <a:r>
              <a:rPr lang="ru-RU" sz="2200" dirty="0" smtClean="0"/>
              <a:t>, </a:t>
            </a:r>
            <a:r>
              <a:rPr lang="ru-RU" sz="2200" dirty="0" err="1" smtClean="0"/>
              <a:t>елха</a:t>
            </a:r>
            <a:r>
              <a:rPr lang="ru-RU" sz="2200" dirty="0" smtClean="0"/>
              <a:t>, </a:t>
            </a:r>
            <a:r>
              <a:rPr lang="ru-RU" sz="2200" dirty="0" err="1" smtClean="0"/>
              <a:t>елшина</a:t>
            </a:r>
            <a:r>
              <a:rPr lang="ru-RU" sz="2200" dirty="0" smtClean="0"/>
              <a:t>, </a:t>
            </a:r>
            <a:r>
              <a:rPr lang="ru-RU" sz="2200" dirty="0" err="1" smtClean="0"/>
              <a:t>лешинник</a:t>
            </a:r>
            <a:r>
              <a:rPr lang="ru-RU" sz="2200" dirty="0" smtClean="0"/>
              <a:t>, олешник, </a:t>
            </a:r>
            <a:r>
              <a:rPr lang="ru-RU" sz="2200" dirty="0" err="1" smtClean="0"/>
              <a:t>олех</a:t>
            </a:r>
            <a:r>
              <a:rPr lang="ru-RU" sz="2200" dirty="0" smtClean="0"/>
              <a:t>, ольшняк.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61736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TbiU6duGVx4CS5oTCknscFfs9nLyARLP4XprG5Ipe_0-3oJbeGY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00438"/>
            <a:ext cx="3210114" cy="317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 descr="https://avatars.mds.yandex.net/get-pdb/2303023/9bd7a259-3ae6-49c2-bdcc-0c0852e13e7b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429000"/>
            <a:ext cx="4333852" cy="3250389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143636" y="285749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253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795475"/>
          </a:xfrm>
        </p:spPr>
        <p:txBody>
          <a:bodyPr/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Орляк обыкновенный </a:t>
            </a:r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357298"/>
            <a:ext cx="6858000" cy="292895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Орляк обыкновенный (лат. </a:t>
            </a:r>
            <a:r>
              <a:rPr lang="ru-RU" sz="2200" dirty="0" err="1" smtClean="0"/>
              <a:t>Pterídium</a:t>
            </a:r>
            <a:r>
              <a:rPr lang="ru-RU" sz="2200" dirty="0" smtClean="0"/>
              <a:t> </a:t>
            </a:r>
            <a:r>
              <a:rPr lang="ru-RU" sz="2200" dirty="0" err="1" smtClean="0"/>
              <a:t>aquilínum</a:t>
            </a:r>
            <a:r>
              <a:rPr lang="ru-RU" sz="2200" dirty="0" smtClean="0"/>
              <a:t>) — многолетний травянистый папоротник; вид рода Орляк семейства </a:t>
            </a:r>
            <a:r>
              <a:rPr lang="ru-RU" sz="2200" dirty="0" err="1" smtClean="0"/>
              <a:t>Деннштедтиевые</a:t>
            </a:r>
            <a:r>
              <a:rPr lang="ru-RU" sz="2200" dirty="0" smtClean="0"/>
              <a:t> (</a:t>
            </a:r>
            <a:r>
              <a:rPr lang="ru-RU" sz="2200" dirty="0" err="1" smtClean="0"/>
              <a:t>Dennstaedtiaceae</a:t>
            </a:r>
            <a:r>
              <a:rPr lang="ru-RU" sz="2200" dirty="0" smtClean="0"/>
              <a:t>), по загнутому краю листочка и по продольному крытому ряду спорангиев легко отличимый от других папоротников. Один из самых распространённых и крупных папоротников в России и сопредельных странах.</a:t>
            </a:r>
          </a:p>
          <a:p>
            <a:endParaRPr lang="ru-RU" sz="2200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95124" y="163761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TCKr077EP5tGct6C2dAxNmDineoJePcrQE7Y_-s40zcAXNHr3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7"/>
          <a:stretch/>
        </p:blipFill>
        <p:spPr bwMode="auto">
          <a:xfrm>
            <a:off x="642910" y="4143380"/>
            <a:ext cx="3357586" cy="2566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578" name="Picture 2" descr="https://avatars.mds.yandex.net/get-pdb/1519322/b89a3f25-03b3-426c-9f38-6ca9a74aeec6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143380"/>
            <a:ext cx="4143404" cy="2607463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5929322" y="357187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489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772400" cy="1724036"/>
          </a:xfrm>
        </p:spPr>
        <p:txBody>
          <a:bodyPr>
            <a:normAutofit/>
          </a:bodyPr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Рябина</a:t>
            </a:r>
            <a:br>
              <a:rPr lang="ru-RU" sz="5400" i="1" u="sng" dirty="0" smtClean="0">
                <a:solidFill>
                  <a:schemeClr val="tx1"/>
                </a:solidFill>
              </a:rPr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85860"/>
            <a:ext cx="6858000" cy="397194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Рябина  (лат. </a:t>
            </a:r>
            <a:r>
              <a:rPr lang="ru-RU" sz="2200" dirty="0" err="1" smtClean="0"/>
              <a:t>Sórbus</a:t>
            </a:r>
            <a:r>
              <a:rPr lang="ru-RU" sz="2200" dirty="0" smtClean="0"/>
              <a:t>) — род относительно невысоких древесных растений трибы Яблоневые (</a:t>
            </a:r>
            <a:r>
              <a:rPr lang="ru-RU" sz="2200" dirty="0" err="1" smtClean="0"/>
              <a:t>Rosales</a:t>
            </a:r>
            <a:r>
              <a:rPr lang="ru-RU" sz="2200" dirty="0" smtClean="0"/>
              <a:t>) семейства </a:t>
            </a:r>
            <a:r>
              <a:rPr lang="ru-RU" sz="2200" dirty="0" err="1" smtClean="0"/>
              <a:t>Розовые</a:t>
            </a:r>
            <a:r>
              <a:rPr lang="ru-RU" sz="2200" dirty="0" smtClean="0"/>
              <a:t>(</a:t>
            </a:r>
            <a:r>
              <a:rPr lang="ru-RU" sz="2200" dirty="0" err="1" smtClean="0"/>
              <a:t>Rosaceae</a:t>
            </a:r>
            <a:r>
              <a:rPr lang="ru-RU" sz="2200" dirty="0" smtClean="0"/>
              <a:t>). Всего насчитывается свыше 100 видов рябины, из них около трети произрастает на территории России и сопредельных стран. Рябина широко распространена по всей Европе, по всей Азии и в Северной Америке.</a:t>
            </a:r>
          </a:p>
          <a:p>
            <a:endParaRPr lang="ru-RU" sz="2200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251520" y="188640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xn--e1aaqjt5d.xn--p1ai/upload/000/u1/63/98/rjabina-photo-bigg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00504"/>
            <a:ext cx="3671707" cy="270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4" name="Picture 2" descr="https://avatars.mds.yandex.net/get-zen_doc/1567436/pub_5d93112779c26e00aea409d7_5d931170e3062c00aee5dea0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4"/>
            <a:ext cx="3952835" cy="2726093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858016" y="350043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533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009656"/>
          </a:xfrm>
        </p:spPr>
        <p:txBody>
          <a:bodyPr>
            <a:normAutofit/>
          </a:bodyPr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Сирень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357298"/>
            <a:ext cx="6858000" cy="2571768"/>
          </a:xfrm>
        </p:spPr>
        <p:txBody>
          <a:bodyPr/>
          <a:lstStyle/>
          <a:p>
            <a:r>
              <a:rPr lang="ru-RU" sz="2200" dirty="0" smtClean="0"/>
              <a:t>Сирень (лат. </a:t>
            </a:r>
            <a:r>
              <a:rPr lang="ru-RU" sz="2200" dirty="0" err="1" smtClean="0"/>
              <a:t>Syrínga</a:t>
            </a:r>
            <a:r>
              <a:rPr lang="ru-RU" sz="2200" dirty="0" smtClean="0"/>
              <a:t>) — род кустарников, принадлежащий семейству Маслиновые (лат. </a:t>
            </a:r>
            <a:r>
              <a:rPr lang="ru-RU" sz="2200" dirty="0" err="1" smtClean="0"/>
              <a:t>Oleaceae</a:t>
            </a:r>
            <a:r>
              <a:rPr lang="ru-RU" sz="2200" dirty="0" smtClean="0"/>
              <a:t>). Род включает около тридцати видов, распространённых в диком состоянии в Юго-Восточной Европе (Венгрия, Балканы) и в Азии, преимущественно в Китае.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323528" y="188640"/>
            <a:ext cx="40234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QTNEKtfopfPengHsxg35LaQQ5m00A6bxae4crB5z8kIYxwY8Cxk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00438"/>
            <a:ext cx="3786214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https://avatars.mds.yandex.net/get-pdb/1649807/3f6af94a-e76f-4e82-8d1f-0b0d18a0586e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00438"/>
            <a:ext cx="3143216" cy="3143216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929454" y="292893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480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4000" i="1" u="sng" dirty="0" smtClean="0"/>
              <a:t>Цель: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Создание интерактивного альманаха «Исторический сад переселенцев».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36629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72400" cy="1724036"/>
          </a:xfrm>
        </p:spPr>
        <p:txBody>
          <a:bodyPr>
            <a:normAutofit/>
          </a:bodyPr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Слива </a:t>
            </a:r>
            <a:br>
              <a:rPr lang="ru-RU" sz="5400" i="1" u="sng" dirty="0" smtClean="0">
                <a:solidFill>
                  <a:schemeClr val="tx1"/>
                </a:solidFill>
              </a:rPr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4" y="1357298"/>
            <a:ext cx="4500594" cy="535785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Слива (лат. </a:t>
            </a:r>
            <a:r>
              <a:rPr lang="ru-RU" sz="2200" dirty="0" err="1" smtClean="0"/>
              <a:t>Prúnus</a:t>
            </a:r>
            <a:r>
              <a:rPr lang="ru-RU" sz="2200" dirty="0" smtClean="0"/>
              <a:t>) — род растений семейства </a:t>
            </a:r>
            <a:r>
              <a:rPr lang="ru-RU" sz="2200" dirty="0" err="1" smtClean="0"/>
              <a:t>Розовые</a:t>
            </a:r>
            <a:r>
              <a:rPr lang="ru-RU" sz="2200" dirty="0" smtClean="0"/>
              <a:t> (</a:t>
            </a:r>
            <a:r>
              <a:rPr lang="ru-RU" sz="2200" dirty="0" err="1" smtClean="0"/>
              <a:t>Rosaceae</a:t>
            </a:r>
            <a:r>
              <a:rPr lang="ru-RU" sz="2200" dirty="0" smtClean="0"/>
              <a:t>). Включает около 250 видов, распространённых, главным образом, в северных умеренных областях земного шара. Многие представители рода — широко известные плодовые культуры.</a:t>
            </a:r>
          </a:p>
          <a:p>
            <a:r>
              <a:rPr lang="ru-RU" sz="2200" dirty="0" smtClean="0"/>
              <a:t>Многие виды, сейчас включаемые в род </a:t>
            </a:r>
            <a:r>
              <a:rPr lang="ru-RU" sz="2200" dirty="0" err="1" smtClean="0"/>
              <a:t>Prunus</a:t>
            </a:r>
            <a:r>
              <a:rPr lang="ru-RU" sz="2200" dirty="0" smtClean="0"/>
              <a:t>, ранее выделялись в самостоятельные роды, они имеют русские названия, не связанные с русским названием рода: вишня, персик, абрикос, миндаль, черешня, черёмуха и другие.</a:t>
            </a:r>
          </a:p>
          <a:p>
            <a:endParaRPr lang="ru-RU" sz="2200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188640"/>
            <a:ext cx="40234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avatars.mds.yandex.net/get-pdb/25978/c3602170-f785-4709-862a-46723278d6c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735"/>
            <a:ext cx="3500462" cy="2529693"/>
          </a:xfrm>
          <a:prstGeom prst="rect">
            <a:avLst/>
          </a:prstGeom>
          <a:noFill/>
        </p:spPr>
      </p:pic>
      <p:pic>
        <p:nvPicPr>
          <p:cNvPr id="21508" name="Picture 4" descr="https://images.wallpaperscraft.ru/image/sliva_vetka_plody_111294_2560x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3543325" cy="2214578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4143372" y="607220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949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772400" cy="1652599"/>
          </a:xfrm>
        </p:spPr>
        <p:txBody>
          <a:bodyPr>
            <a:normAutofit/>
          </a:bodyPr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Смородина </a:t>
            </a:r>
            <a:br>
              <a:rPr lang="ru-RU" sz="5400" i="1" u="sng" dirty="0" smtClean="0">
                <a:solidFill>
                  <a:schemeClr val="tx1"/>
                </a:solidFill>
              </a:rPr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428736"/>
            <a:ext cx="6858000" cy="3471874"/>
          </a:xfrm>
        </p:spPr>
        <p:txBody>
          <a:bodyPr/>
          <a:lstStyle/>
          <a:p>
            <a:r>
              <a:rPr lang="ru-RU" dirty="0" smtClean="0"/>
              <a:t>Смородина (лат. </a:t>
            </a:r>
            <a:r>
              <a:rPr lang="ru-RU" dirty="0" err="1" smtClean="0"/>
              <a:t>Ríbes</a:t>
            </a:r>
            <a:r>
              <a:rPr lang="ru-RU" dirty="0" smtClean="0"/>
              <a:t>) — род растений из семейства Крыжовниковые (</a:t>
            </a:r>
            <a:r>
              <a:rPr lang="ru-RU" dirty="0" err="1" smtClean="0"/>
              <a:t>Grossulariaceae</a:t>
            </a:r>
            <a:r>
              <a:rPr lang="ru-RU" dirty="0" smtClean="0"/>
              <a:t>) порядка двудольных цветковых растений </a:t>
            </a:r>
            <a:r>
              <a:rPr lang="ru-RU" dirty="0" err="1" smtClean="0"/>
              <a:t>Камнеломкоцветные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188640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Q4dlxdYQUId_J-_DaNTMj_LrzcPWAH9YMlJTQcbhDCdO2tQFM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429000"/>
            <a:ext cx="3430510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https://polza-vred.su/wp-content/uploads/2019/06/0-1smorod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429000"/>
            <a:ext cx="4607751" cy="3071834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429388" y="278605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402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7772400" cy="1795475"/>
          </a:xfrm>
        </p:spPr>
        <p:txBody>
          <a:bodyPr/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Сосна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357298"/>
            <a:ext cx="4714908" cy="5500702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Сосна (лат. </a:t>
            </a:r>
            <a:r>
              <a:rPr lang="ru-RU" sz="2800" dirty="0" err="1" smtClean="0"/>
              <a:t>Pínus</a:t>
            </a:r>
            <a:r>
              <a:rPr lang="ru-RU" sz="2800" dirty="0" smtClean="0"/>
              <a:t>) — типовой род хвойных деревьев, кустарников или стлаников семейства Сосновые (</a:t>
            </a:r>
            <a:r>
              <a:rPr lang="ru-RU" sz="2800" dirty="0" err="1" smtClean="0"/>
              <a:t>Pinaceae</a:t>
            </a:r>
            <a:r>
              <a:rPr lang="ru-RU" sz="2800" dirty="0" smtClean="0"/>
              <a:t>).</a:t>
            </a:r>
          </a:p>
          <a:p>
            <a:r>
              <a:rPr lang="ru-RU" sz="2800" dirty="0" smtClean="0"/>
              <a:t>Сосны — растения со строго мутовчатым ветвлением и побегами двух типов — удлинёнными и укороченными. Хвоя располагается только на укороченных побегах. По числу хвоинок на укороченном побеге сосны делятся на </a:t>
            </a:r>
            <a:r>
              <a:rPr lang="ru-RU" sz="2800" dirty="0" err="1" smtClean="0"/>
              <a:t>двухвойные</a:t>
            </a:r>
            <a:r>
              <a:rPr lang="ru-RU" sz="2800" dirty="0" smtClean="0"/>
              <a:t>, </a:t>
            </a:r>
            <a:r>
              <a:rPr lang="ru-RU" sz="2800" dirty="0" err="1" smtClean="0"/>
              <a:t>трёххвойные</a:t>
            </a:r>
            <a:r>
              <a:rPr lang="ru-RU" sz="2800" dirty="0" smtClean="0"/>
              <a:t> и </a:t>
            </a:r>
            <a:r>
              <a:rPr lang="ru-RU" sz="2800" dirty="0" err="1" smtClean="0"/>
              <a:t>пятихвойные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По современным данным, существует около 130 видов сосны, которые в естественном произрастании рассеяны по всему Северному полушарию от экватора до заполярья. В умеренном и субарктическом климате они образуют леса как на равнинах, так и в горах, а в субтропиках, тропиках и вблизи экватора произрастают преимущественно в горах.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260648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0" name="Picture 4" descr="https://avatars.mds.yandex.net/get-pdb/401063/6e3b60e0-0eb9-41a8-b14d-1769b2366eab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786214" cy="5048285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5286380" y="78579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4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932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724037"/>
          </a:xfrm>
        </p:spPr>
        <p:txBody>
          <a:bodyPr>
            <a:normAutofit/>
          </a:bodyPr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Черёмуха </a:t>
            </a:r>
            <a:br>
              <a:rPr lang="ru-RU" sz="5400" i="1" u="sng" dirty="0" smtClean="0">
                <a:solidFill>
                  <a:schemeClr val="tx1"/>
                </a:solidFill>
              </a:rPr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14422"/>
            <a:ext cx="6858000" cy="3686188"/>
          </a:xfrm>
        </p:spPr>
        <p:txBody>
          <a:bodyPr/>
          <a:lstStyle/>
          <a:p>
            <a:r>
              <a:rPr lang="ru-RU" sz="2200" dirty="0" smtClean="0"/>
              <a:t>Черёмуха (</a:t>
            </a:r>
            <a:r>
              <a:rPr lang="ru-RU" sz="2200" dirty="0" err="1" smtClean="0"/>
              <a:t>Padus</a:t>
            </a:r>
            <a:r>
              <a:rPr lang="ru-RU" sz="2200" dirty="0" smtClean="0"/>
              <a:t>) — общее название некоторых видов растений рода Слива. В некоторых устаревших классификациях — отдельный род в составе семейства </a:t>
            </a:r>
            <a:r>
              <a:rPr lang="ru-RU" sz="2200" dirty="0" err="1" smtClean="0"/>
              <a:t>Розовые</a:t>
            </a:r>
            <a:r>
              <a:rPr lang="ru-RU" sz="2200" dirty="0" smtClean="0"/>
              <a:t> либо </a:t>
            </a:r>
            <a:r>
              <a:rPr lang="ru-RU" sz="2200" dirty="0" err="1" smtClean="0"/>
              <a:t>подрод</a:t>
            </a:r>
            <a:r>
              <a:rPr lang="ru-RU" sz="2200" dirty="0" smtClean="0"/>
              <a:t> рода Слива. Нередко под словом «черёмуха» понимают черёмуху обыкновенную (</a:t>
            </a:r>
            <a:r>
              <a:rPr lang="ru-RU" sz="2200" dirty="0" err="1" smtClean="0"/>
              <a:t>Prunus</a:t>
            </a:r>
            <a:r>
              <a:rPr lang="ru-RU" sz="2200" dirty="0" smtClean="0"/>
              <a:t> </a:t>
            </a:r>
            <a:r>
              <a:rPr lang="ru-RU" sz="2200" dirty="0" err="1" smtClean="0"/>
              <a:t>padus</a:t>
            </a:r>
            <a:r>
              <a:rPr lang="ru-RU" sz="2200" dirty="0" smtClean="0"/>
              <a:t>).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81398" y="11618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ogorodsadovod.com/sites/default/files/u79/2016/02/tree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643314"/>
            <a:ext cx="3624764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://rasfokus.ru/images/photos/medium/c21bd72c95f2f1da18bd800fef7047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4"/>
            <a:ext cx="4214842" cy="2809895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357950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26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772400" cy="1581161"/>
          </a:xfrm>
        </p:spPr>
        <p:txBody>
          <a:bodyPr>
            <a:normAutofit/>
          </a:bodyPr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Шиповник </a:t>
            </a:r>
            <a:br>
              <a:rPr lang="ru-RU" sz="5400" i="1" u="sng" dirty="0" smtClean="0">
                <a:solidFill>
                  <a:schemeClr val="tx1"/>
                </a:solidFill>
              </a:rPr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85860"/>
            <a:ext cx="6858000" cy="3357586"/>
          </a:xfrm>
        </p:spPr>
        <p:txBody>
          <a:bodyPr/>
          <a:lstStyle/>
          <a:p>
            <a:r>
              <a:rPr lang="ru-RU" sz="2200" dirty="0" smtClean="0"/>
              <a:t>Шиповник (лат. </a:t>
            </a:r>
            <a:r>
              <a:rPr lang="ru-RU" sz="2200" dirty="0" err="1" smtClean="0"/>
              <a:t>Rōsa</a:t>
            </a:r>
            <a:r>
              <a:rPr lang="ru-RU" sz="2200" dirty="0" smtClean="0"/>
              <a:t>) — род растений семейства </a:t>
            </a:r>
            <a:r>
              <a:rPr lang="ru-RU" sz="2200" dirty="0" err="1" smtClean="0"/>
              <a:t>Розовые</a:t>
            </a:r>
            <a:r>
              <a:rPr lang="ru-RU" sz="2200" dirty="0" smtClean="0"/>
              <a:t> (</a:t>
            </a:r>
            <a:r>
              <a:rPr lang="ru-RU" sz="2200" dirty="0" err="1" smtClean="0"/>
              <a:t>Rosaceae</a:t>
            </a:r>
            <a:r>
              <a:rPr lang="ru-RU" sz="2200" dirty="0" smtClean="0"/>
              <a:t>) порядка Розоцветные (</a:t>
            </a:r>
            <a:r>
              <a:rPr lang="ru-RU" sz="2200" dirty="0" err="1" smtClean="0"/>
              <a:t>Rosales</a:t>
            </a:r>
            <a:r>
              <a:rPr lang="ru-RU" sz="2200" dirty="0" smtClean="0"/>
              <a:t>). По этому роду были названы и семейство, и порядок, к которым он относится. Имеет множество культурных форм, разводимых под названием Роза. Розой в ботанической литературе часто называют и сам шиповник.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251520" y="188640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encrypted-tbn0.gstatic.com/images?q=tbn:ANd9GcS037oWRN5dYRv3Hk_OE5SME_vQesvnyJRAkSbBycBI28V0SQ8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000504"/>
            <a:ext cx="3589345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https://zdravbud.net/storage/img/shipovnik-polza-i-vred-shipovni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000504"/>
            <a:ext cx="3807571" cy="253838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357950" y="342900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736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7772400" cy="1795475"/>
          </a:xfrm>
        </p:spPr>
        <p:txBody>
          <a:bodyPr/>
          <a:lstStyle/>
          <a:p>
            <a:r>
              <a:rPr lang="ru-RU" sz="5400" i="1" u="sng" dirty="0" smtClean="0">
                <a:solidFill>
                  <a:schemeClr val="tx1"/>
                </a:solidFill>
              </a:rPr>
              <a:t>Яблоня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285860"/>
            <a:ext cx="4357718" cy="5357850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Яблоня (лат. </a:t>
            </a:r>
            <a:r>
              <a:rPr lang="ru-RU" sz="2200" dirty="0" err="1" smtClean="0"/>
              <a:t>Mālus</a:t>
            </a:r>
            <a:r>
              <a:rPr lang="ru-RU" sz="2200" dirty="0" smtClean="0"/>
              <a:t>) — род листопадных деревьев и кустарников семейства </a:t>
            </a:r>
            <a:r>
              <a:rPr lang="ru-RU" sz="2200" dirty="0" err="1" smtClean="0"/>
              <a:t>Розовые</a:t>
            </a:r>
            <a:r>
              <a:rPr lang="ru-RU" sz="2200" dirty="0" smtClean="0"/>
              <a:t> (</a:t>
            </a:r>
            <a:r>
              <a:rPr lang="ru-RU" sz="2200" dirty="0" err="1" smtClean="0"/>
              <a:t>Rosaceae</a:t>
            </a:r>
            <a:r>
              <a:rPr lang="ru-RU" sz="2200" dirty="0" smtClean="0"/>
              <a:t>) с шаровидными сладкими или кисло-сладкими плодами. Происходит из зон умеренного климата Северного полушария. Многие виды яблони выращивают в качестве декоративных растений в садах и парках, используют в полезащитном лесоразведении. Все виды — хорошие медоносы. Древесина у яблони плотная, крепкая, легко режется и хорошо полируется; пригодна для токарных и столярных изделий, мелких поделок.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188640"/>
            <a:ext cx="40234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s://img1.goodfon.ru/original/1600x1200/2/7e/yabloni-yabloki-os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3929090" cy="2946818"/>
          </a:xfrm>
          <a:prstGeom prst="rect">
            <a:avLst/>
          </a:prstGeom>
          <a:noFill/>
        </p:spPr>
      </p:pic>
      <p:pic>
        <p:nvPicPr>
          <p:cNvPr id="16388" name="Picture 4" descr="https://avatars.mds.yandex.net/get-pdb/473975/c2bd0590-fe36-4460-88b2-4b6d52e80cab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14422"/>
            <a:ext cx="3643339" cy="2444818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7215206" y="607220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811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79" y="-22595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i="1" u="sng" dirty="0" smtClean="0"/>
              <a:t>АПТЕКА </a:t>
            </a:r>
            <a:r>
              <a:rPr lang="ru-RU" sz="4000" i="1" u="sng" dirty="0" smtClean="0"/>
              <a:t>ПЕРЕСЕЛЕНЦЕВ:</a:t>
            </a:r>
            <a:r>
              <a:rPr lang="ru-RU" sz="4000" i="1" u="sng" dirty="0"/>
              <a:t/>
            </a:r>
            <a:br>
              <a:rPr lang="ru-RU" sz="4000" i="1" u="sng" dirty="0"/>
            </a:br>
            <a:endParaRPr lang="ru-RU" sz="40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4892554" cy="4163924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>
                <a:solidFill>
                  <a:schemeClr val="tx1"/>
                </a:solidFill>
                <a:hlinkClick r:id="rId2" action="ppaction://hlinksldjump"/>
              </a:rPr>
              <a:t>Валериана </a:t>
            </a:r>
            <a:r>
              <a:rPr lang="ru-RU" sz="1800" b="1" i="1" dirty="0" smtClean="0">
                <a:solidFill>
                  <a:schemeClr val="tx1"/>
                </a:solidFill>
                <a:hlinkClick r:id="rId2" action="ppaction://hlinksldjump"/>
              </a:rPr>
              <a:t>лекарственная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>
                <a:solidFill>
                  <a:schemeClr val="tx1"/>
                </a:solidFill>
                <a:hlinkClick r:id="rId3" action="ppaction://hlinksldjump"/>
              </a:rPr>
              <a:t>Земляника </a:t>
            </a:r>
            <a:r>
              <a:rPr lang="ru-RU" sz="1800" b="1" i="1" dirty="0" smtClean="0">
                <a:solidFill>
                  <a:schemeClr val="tx1"/>
                </a:solidFill>
                <a:hlinkClick r:id="rId3" action="ppaction://hlinksldjump"/>
              </a:rPr>
              <a:t>садовая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4" action="ppaction://hlinksldjump"/>
              </a:rPr>
              <a:t>Ирис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5" action="ppaction://hlinksldjump"/>
              </a:rPr>
              <a:t>Иссоп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6" action="ppaction://hlinksldjump"/>
              </a:rPr>
              <a:t>Календула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7" action="ppaction://hlinksldjump"/>
              </a:rPr>
              <a:t>Лилейник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>
                <a:solidFill>
                  <a:schemeClr val="tx1"/>
                </a:solidFill>
                <a:hlinkClick r:id="rId8" action="ppaction://hlinksldjump"/>
              </a:rPr>
              <a:t>Лилия </a:t>
            </a:r>
            <a:r>
              <a:rPr lang="ru-RU" sz="1800" b="1" i="1" dirty="0" err="1" smtClean="0">
                <a:solidFill>
                  <a:schemeClr val="tx1"/>
                </a:solidFill>
                <a:hlinkClick r:id="rId8" action="ppaction://hlinksldjump"/>
              </a:rPr>
              <a:t>даурская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9" action="ppaction://hlinksldjump"/>
              </a:rPr>
              <a:t>Пион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>
                <a:solidFill>
                  <a:schemeClr val="tx1"/>
                </a:solidFill>
                <a:hlinkClick r:id="rId10" action="ppaction://hlinksldjump"/>
              </a:rPr>
              <a:t>Рододендрон </a:t>
            </a:r>
            <a:r>
              <a:rPr lang="ru-RU" sz="1800" b="1" i="1" dirty="0" err="1" smtClean="0">
                <a:solidFill>
                  <a:schemeClr val="tx1"/>
                </a:solidFill>
                <a:hlinkClick r:id="rId10" action="ppaction://hlinksldjump"/>
              </a:rPr>
              <a:t>даурский</a:t>
            </a:r>
            <a:r>
              <a:rPr lang="ru-RU" sz="1800" b="1" i="1" dirty="0">
                <a:solidFill>
                  <a:schemeClr val="tx1"/>
                </a:solidFill>
                <a:hlinkClick r:id="rId10" action="ppaction://hlinksldjump"/>
              </a:rPr>
              <a:t> 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11" action="ppaction://hlinksldjump"/>
              </a:rPr>
              <a:t>Ромашка аптечная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solidFill>
                  <a:schemeClr val="tx1"/>
                </a:solidFill>
                <a:hlinkClick r:id="rId12" action="ppaction://hlinksldjump"/>
              </a:rPr>
              <a:t>Тысячелистник</a:t>
            </a:r>
            <a:endParaRPr lang="ru-RU" sz="1600" b="1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 smtClean="0"/>
          </a:p>
          <a:p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Стрелка влево 3">
            <a:hlinkClick r:id="rId13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72066" y="1142984"/>
            <a:ext cx="3786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14" action="ppaction://hlinksldjump"/>
              </a:rPr>
              <a:t>Шалфей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15" action="ppaction://hlinksldjump"/>
              </a:rPr>
              <a:t>Крапива двудомная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16" action="ppaction://hlinksldjump"/>
              </a:rPr>
              <a:t>Пастушья сумка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17" action="ppaction://hlinksldjump"/>
              </a:rPr>
              <a:t>Тимьян ползучий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 </a:t>
            </a:r>
            <a:r>
              <a:rPr lang="ru-RU" b="1" i="1" dirty="0" smtClean="0">
                <a:hlinkClick r:id="rId18" action="ppaction://hlinksldjump"/>
              </a:rPr>
              <a:t>Шиповник майский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19" action="ppaction://hlinksldjump"/>
              </a:rPr>
              <a:t>Фиалка трехцветная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20" action="ppaction://hlinksldjump"/>
              </a:rPr>
              <a:t>Зверобой продырявленный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21" action="ppaction://hlinksldjump"/>
              </a:rPr>
              <a:t>Душица обыкновенная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22" action="ppaction://hlinksldjump"/>
              </a:rPr>
              <a:t>Брусника обыкновенная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23" action="ppaction://hlinksldjump"/>
              </a:rPr>
              <a:t>Лимонник китайский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24" action="ppaction://hlinksldjump"/>
              </a:rPr>
              <a:t>Черемша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hlinkClick r:id="rId25" action="ppaction://hlinksldjump"/>
              </a:rPr>
              <a:t>Пустырник</a:t>
            </a:r>
            <a:endParaRPr lang="ru-RU" b="1" i="1" dirty="0"/>
          </a:p>
        </p:txBody>
      </p:sp>
      <p:pic>
        <p:nvPicPr>
          <p:cNvPr id="15362" name="Picture 2" descr="https://avatars.mds.yandex.net/get-pdb/1344966/a99a60af-db7f-4ab1-91c5-071467fddb29/s1200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286116" y="4572008"/>
            <a:ext cx="4643470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791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143139"/>
          </a:xfrm>
        </p:spPr>
        <p:txBody>
          <a:bodyPr>
            <a:normAutofit fontScale="90000"/>
          </a:bodyPr>
          <a:lstStyle/>
          <a:p>
            <a:r>
              <a:rPr lang="ru-RU" i="1" u="sng" dirty="0" smtClean="0"/>
              <a:t>Валериана лекарственная</a:t>
            </a:r>
            <a:br>
              <a:rPr lang="ru-RU" i="1" u="sng" dirty="0" smtClean="0"/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714488"/>
            <a:ext cx="6858000" cy="354331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Валериана лекарственная — многолетнее травянистое растение, достигает в высоту 1,5 (1,2—1,8) м. Родиной является Средиземноморье. Введена в культуру, и потребность в валериане лекарственной как лекарственном сырье удовлетворяется за счёт возделывания этого растения на плантациях.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ValerianaOfficinalisAg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857628"/>
            <a:ext cx="2214578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857628"/>
            <a:ext cx="4342251" cy="281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Овал 10"/>
          <p:cNvSpPr/>
          <p:nvPr/>
        </p:nvSpPr>
        <p:spPr>
          <a:xfrm>
            <a:off x="7358050" y="328612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179547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Земляника садовая 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14422"/>
            <a:ext cx="6858000" cy="404337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Русское название «Земляника» происходит от старорусского слова «</a:t>
            </a:r>
            <a:r>
              <a:rPr lang="ru-RU" sz="2200" dirty="0" err="1" smtClean="0"/>
              <a:t>Земляница</a:t>
            </a:r>
            <a:r>
              <a:rPr lang="ru-RU" sz="2200" dirty="0" smtClean="0"/>
              <a:t>», а назвали её так, потому что плоды её висят близко к земле. Представители рода, который, вероятно, возник в третичном периоде, распространены в Евразии и Америке. Наиболее древними являются диплоидные виды F. </a:t>
            </a:r>
            <a:r>
              <a:rPr lang="ru-RU" sz="2200" dirty="0" err="1" smtClean="0"/>
              <a:t>vesca</a:t>
            </a:r>
            <a:r>
              <a:rPr lang="ru-RU" sz="2200" dirty="0" smtClean="0"/>
              <a:t>, F. </a:t>
            </a:r>
            <a:r>
              <a:rPr lang="ru-RU" sz="2200" dirty="0" err="1" smtClean="0"/>
              <a:t>viridis</a:t>
            </a:r>
            <a:r>
              <a:rPr lang="ru-RU" sz="2200" dirty="0" smtClean="0"/>
              <a:t> и др. В целом центром происхождения и первоначального развития рода считается Восточная Азия.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15140" y="371475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http://mtdata.ru/u25/photo3CF7/20942498503-0/origina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256"/>
            <a:ext cx="4071966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6" name="Picture 2" descr="https://avatars.mds.yandex.net/get-zen_doc/164147/pub_5cf910d32d133400afd9c7af_5cf913fdf6c4ba00afebd72d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286256"/>
            <a:ext cx="3286116" cy="2464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7772400" cy="108109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Ирис</a:t>
            </a: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142984"/>
            <a:ext cx="6858000" cy="382906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Род многолетних корневищных растений семейства Ирисовые, или </a:t>
            </a:r>
            <a:r>
              <a:rPr lang="ru-RU" sz="2200" dirty="0" err="1" smtClean="0"/>
              <a:t>Касатиковые</a:t>
            </a:r>
            <a:r>
              <a:rPr lang="ru-RU" sz="2200" dirty="0" smtClean="0"/>
              <a:t>. Ирисы встречаются на всех континентах. Род насчитывает около 800 видов с богатейшим разнообразием форм и оттенков. За это он и получил своё название. Препараты на основе ириса обладают слабительным, потогонным, отхаркивающим действием. Растение часто используется в изготовлении зубных порошков.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929454" y="321468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https://zelenyjmir.ru/wp-content/uploads/2017/06/Irisyi-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929066"/>
            <a:ext cx="4191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2" name="Picture 2" descr="https://avatars.mds.yandex.net/get-pdb/1999900/c421f7bd-de7b-40ef-98a5-d4082c7c0512/s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57628"/>
            <a:ext cx="3003268" cy="2800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7772400" cy="821953"/>
          </a:xfrm>
        </p:spPr>
        <p:txBody>
          <a:bodyPr>
            <a:normAutofit/>
          </a:bodyPr>
          <a:lstStyle/>
          <a:p>
            <a:r>
              <a:rPr lang="ru-RU" sz="4800" i="1" u="sng" dirty="0" smtClean="0"/>
              <a:t>Задачи:</a:t>
            </a:r>
            <a:endParaRPr lang="ru-RU" sz="48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424936" cy="3937992"/>
          </a:xfrm>
        </p:spPr>
        <p:txBody>
          <a:bodyPr>
            <a:norm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/>
              <a:t>Изучить и проанализировать материалы проекта «Исторический сад переселенцев»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/>
              <a:t>Составить перечень растений, их ботанико-морфологическое описание и способы применения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/>
              <a:t>Выбрать программу и дизайн оформления интерактивного альманаха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/>
              <a:t>Создать действующий интерактивный альманах «Исторический сад переселенцев»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38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108109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Иссоп</a:t>
            </a: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14422"/>
            <a:ext cx="6858000" cy="4043378"/>
          </a:xfrm>
        </p:spPr>
        <p:txBody>
          <a:bodyPr/>
          <a:lstStyle/>
          <a:p>
            <a:r>
              <a:rPr lang="ru-RU" sz="2200" dirty="0" smtClean="0"/>
              <a:t>Иссоп произрастает в основном со средиземноморья и центр. </a:t>
            </a:r>
            <a:r>
              <a:rPr lang="ru-RU" sz="2200" dirty="0" err="1" smtClean="0"/>
              <a:t>азии</a:t>
            </a:r>
            <a:r>
              <a:rPr lang="ru-RU" sz="2200" dirty="0" smtClean="0"/>
              <a:t> до </a:t>
            </a:r>
            <a:r>
              <a:rPr lang="ru-RU" sz="2200" dirty="0" err="1" smtClean="0"/>
              <a:t>каспия</a:t>
            </a:r>
            <a:r>
              <a:rPr lang="ru-RU" sz="2200" dirty="0" smtClean="0"/>
              <a:t>. Разводят с античных времен - ароматическое, пищевое, лекарственное и прочее. </a:t>
            </a:r>
            <a:r>
              <a:rPr lang="ru-RU" sz="2200" dirty="0" err="1" smtClean="0"/>
              <a:t>Беспроблемное</a:t>
            </a:r>
            <a:r>
              <a:rPr lang="ru-RU" sz="2200" dirty="0" smtClean="0"/>
              <a:t> растение в средней полосе. Ветвистый полукустарник высотой 20—80 см.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86578" y="257174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http://herbaldoc.ru/wp-content/uploads/2014/12/issop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357562"/>
            <a:ext cx="4143404" cy="324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 descr="https://prozvety.ru/wp-content/uploads/2019/05/isso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9626" y="3357562"/>
            <a:ext cx="4627811" cy="3249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52599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Календула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14422"/>
            <a:ext cx="6858000" cy="3614750"/>
          </a:xfrm>
        </p:spPr>
        <p:txBody>
          <a:bodyPr/>
          <a:lstStyle/>
          <a:p>
            <a:r>
              <a:rPr lang="ru-RU" sz="2200" dirty="0" smtClean="0"/>
              <a:t>Одно- или многолетние травы, </a:t>
            </a:r>
            <a:r>
              <a:rPr lang="ru-RU" sz="2200" dirty="0" err="1" smtClean="0"/>
              <a:t>пушковато</a:t>
            </a:r>
            <a:r>
              <a:rPr lang="ru-RU" sz="2200" dirty="0" smtClean="0"/>
              <a:t> железисто опушенные, с жёлтыми или оранжевыми цветками. Представители рода произрастают в Средиземноморье, Западной Европе и Передней Азии. Некоторые виды, например, Ноготки лекарственные (</a:t>
            </a:r>
            <a:r>
              <a:rPr lang="ru-RU" sz="2200" dirty="0" err="1" smtClean="0"/>
              <a:t>Calendula</a:t>
            </a:r>
            <a:r>
              <a:rPr lang="ru-RU" sz="2200" dirty="0" smtClean="0"/>
              <a:t> </a:t>
            </a:r>
            <a:r>
              <a:rPr lang="ru-RU" sz="2200" dirty="0" err="1" smtClean="0"/>
              <a:t>officinalis</a:t>
            </a:r>
            <a:r>
              <a:rPr lang="ru-RU" sz="2200" dirty="0" smtClean="0"/>
              <a:t>), принадлежат к числу наиболее популярных декоративных растений. Цветки ноготков содержат </a:t>
            </a:r>
            <a:r>
              <a:rPr lang="ru-RU" sz="2200" dirty="0" err="1" smtClean="0"/>
              <a:t>каротиноиды</a:t>
            </a:r>
            <a:r>
              <a:rPr lang="ru-RU" sz="2200" dirty="0" smtClean="0"/>
              <a:t>, </a:t>
            </a:r>
            <a:r>
              <a:rPr lang="ru-RU" sz="2200" dirty="0" err="1" smtClean="0"/>
              <a:t>флавоноиды</a:t>
            </a:r>
            <a:r>
              <a:rPr lang="ru-RU" sz="2200" dirty="0" smtClean="0"/>
              <a:t>. 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858016" y="335756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https://domadoktor.ru/uploads/posts/2014-01/1389862561_68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929066"/>
            <a:ext cx="378142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4" name="Picture 2" descr="https://7dach.ru/uploads/images/42/29/56/2018/06/26/a7a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3619525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652599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Лилейник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142984"/>
            <a:ext cx="6858000" cy="4043378"/>
          </a:xfrm>
        </p:spPr>
        <p:txBody>
          <a:bodyPr/>
          <a:lstStyle/>
          <a:p>
            <a:r>
              <a:rPr lang="ru-RU" sz="2200" dirty="0" smtClean="0"/>
              <a:t>Многолетние травянистые корневищные растения. Виды рода распространены на Дальнем Востоке: в Китае, Корее, Японии, южных районах российского Дальнего Востока, а также в южных районах Восточной Сибири до верховий Оби на западе. В культуре повсеместно.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29388" y="271462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RedDaylily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357562"/>
            <a:ext cx="2571768" cy="33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0" name="Picture 2" descr="https://flo.discus-club.ru/images/stories/lileynik/lileynik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357562"/>
            <a:ext cx="4643470" cy="3281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772400" cy="1724037"/>
          </a:xfrm>
        </p:spPr>
        <p:txBody>
          <a:bodyPr/>
          <a:lstStyle/>
          <a:p>
            <a:r>
              <a:rPr lang="ru-RU" sz="5400" i="1" u="sng" dirty="0" smtClean="0"/>
              <a:t>Лилия </a:t>
            </a:r>
            <a:r>
              <a:rPr lang="ru-RU" sz="5400" i="1" u="sng" dirty="0" err="1" smtClean="0"/>
              <a:t>даурская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85860"/>
            <a:ext cx="6858000" cy="382906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Лилия </a:t>
            </a:r>
            <a:r>
              <a:rPr lang="ru-RU" sz="2200" dirty="0" err="1" smtClean="0"/>
              <a:t>даурская</a:t>
            </a:r>
            <a:r>
              <a:rPr lang="ru-RU" sz="2200" dirty="0" smtClean="0"/>
              <a:t> в дикой природе произрастает в Восточной Сибири и на Дальнем Востоке (в России — Якутия, Амурская область, Хабаровский, Камчатский и Приморский края, Сахалин, а также в Китае, Монголии и Северной Корее). Этот вид лилий широко выращивается в качестве декоративного растения, используется для селекции и гибридизации.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358050" y="307181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Lilium dauricum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643314"/>
            <a:ext cx="2643206" cy="300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 descr="http://ru.taigastory.ru/wp-content/uploads/2016/11/1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643314"/>
            <a:ext cx="3976715" cy="2982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7772400" cy="1866913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Пион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14422"/>
            <a:ext cx="6858000" cy="347187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Виды семейства произрастают в субтропиках и умеренных районах Евразии и Северной Америки. Пионы предпочитают хорошо освещённые и прогреваемые солнцем участки, хотя могут перенести и небольшое затенение в середине дня. Лучший срок посадки пионов — август—сентябрь.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929454" y="278605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http://mtdata.ru/u4/photo07FA/20904690662-0/origin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357562"/>
            <a:ext cx="2457450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2" name="Picture 2" descr="https://i.artfile.ru/2048x1365_835253_%5bwww.ArtFile.ru%5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786190"/>
            <a:ext cx="4324432" cy="2882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2009789"/>
          </a:xfrm>
        </p:spPr>
        <p:txBody>
          <a:bodyPr>
            <a:normAutofit/>
          </a:bodyPr>
          <a:lstStyle/>
          <a:p>
            <a:r>
              <a:rPr lang="ru-RU" i="1" u="sng" dirty="0" smtClean="0"/>
              <a:t>Рододендрон </a:t>
            </a:r>
            <a:r>
              <a:rPr lang="ru-RU" i="1" u="sng" dirty="0" err="1" smtClean="0"/>
              <a:t>даурский</a:t>
            </a:r>
            <a:r>
              <a:rPr lang="ru-RU" i="1" u="sng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85860"/>
            <a:ext cx="6858000" cy="3757626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В дикой природе произрастает в Азии к востоку от Алтайских гор. Растет отдельными кустами или образует заросли в хвойных, особенно в лиственничных, лесах, в дубняках, встречается преимущественно на щебнистой почве, на россыпях и скалах. Во многих районах Сибири (особенно в Восточной Сибири) занимает обширные территории, которые при раннем цветении выглядят сплошным </a:t>
            </a:r>
            <a:r>
              <a:rPr lang="ru-RU" sz="2200" dirty="0" err="1" smtClean="0"/>
              <a:t>розовым</a:t>
            </a:r>
            <a:r>
              <a:rPr lang="ru-RU" sz="2200" dirty="0" smtClean="0"/>
              <a:t> полотном.</a:t>
            </a:r>
          </a:p>
          <a:p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072330" y="371475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http://lakebaikal.ru/upload/iblock/f5d/IMG_03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857628"/>
            <a:ext cx="2847975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9" name="Picture 3" descr="https://avatars.mds.yandex.net/get-pdb/1774534/93bc3ef1-c86b-4e16-876c-656d4594029e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143380"/>
            <a:ext cx="3752808" cy="2580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938350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Ромашка аптечная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214422"/>
            <a:ext cx="6858000" cy="3900502"/>
          </a:xfrm>
        </p:spPr>
        <p:txBody>
          <a:bodyPr/>
          <a:lstStyle/>
          <a:p>
            <a:r>
              <a:rPr lang="ru-RU" sz="2200" dirty="0" smtClean="0"/>
              <a:t>В России растёт во всех районах европейской части (кроме Крайнего Севера и Нижнего Поволжья), в </a:t>
            </a:r>
            <a:r>
              <a:rPr lang="ru-RU" sz="2200" dirty="0" err="1" smtClean="0"/>
              <a:t>Предкавказье</a:t>
            </a:r>
            <a:r>
              <a:rPr lang="ru-RU" sz="2200" dirty="0" smtClean="0"/>
              <a:t>, Дагестане, южных областях Западной (на Алтае редко) и Восточной Сибири, очень редко на Дальнем Востоке. И. Ф. Шмальгаузен в конце XIX века указывал, что ромашка аптечная доходит до Охотского моря.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86578" y="307181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ÑÐ¾Ð¼Ð°ÑÐºÐ° Ð°Ð¿ÑÐµÑÐ½Ð°Ñ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3895725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 descr="https://i2.wp.com/xn----7sbagsaalifqp2ah1a4j.xn--p1ai/wp-content/uploads/2016/11/79i582841de7c3e97.89298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3809995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"/>
            <a:ext cx="7772400" cy="1857364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Тысячелистник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071546"/>
            <a:ext cx="6858000" cy="354331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Широко распространённый в Европе и Азии вид, занесён также и на другие континенты. В России встречается практически во всех регионах. Обычное растение во всех областях европейской части России, а также во многих районах Западной и Восточной Сибири, Дальнего Востока, Кавказа и Средней Азии.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929454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Achillea millefolium (yarrow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214686"/>
            <a:ext cx="2428892" cy="34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0" name="Picture 2" descr="https://avatars.mds.yandex.net/get-pdb/1976538/dc728d0a-85fb-4512-95be-67a6aad2c57a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3571876"/>
            <a:ext cx="4129046" cy="309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7772400" cy="1152533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Шалфей</a:t>
            </a: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142984"/>
            <a:ext cx="6858000" cy="390050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Родина шалфея лекарственного — Италия и юго-восточная Европа (Греция, Албания, республики бывшей Югославии). На территории России в диком виде не встречается, гербарные образцы представляют собой культурные или одичавшие растения. Растёт на полях, огородах, в садах, как культурное или одичавшее.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357950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571876"/>
            <a:ext cx="3805241" cy="307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 descr="https://avatars.mds.yandex.net/get-zen_doc/128694/pub_5b96480dc4ee7000a945d9b7_5b9cbc017e60b200aa1acc0d/scale_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571876"/>
            <a:ext cx="3363295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152533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Крапива двудомная</a:t>
            </a: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142984"/>
            <a:ext cx="6858000" cy="397194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Распространена повсюду в умеренной зоне обоих полушарий. В России произрастает в европейской части и Западной Сибири, занесена в Восточную Сибирь и на Дальний Восток, где широко распространилась. Преобладает в лесной и лесостепной зонах. Растёт на сорных местах.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000892" y="292893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ºÑÐ°Ð¿Ð¸Ð²Ð° Ð´Ð²ÑÐ´Ð¾Ð¼Ð½Ð°Ñ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500438"/>
            <a:ext cx="2324100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 descr="https://chemezova.ru/wp-content/uploads/2015/08/P82601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500438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526605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500042"/>
            <a:ext cx="4286280" cy="11430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hlinkClick r:id="rId2" action="ppaction://hlinksldjump"/>
              </a:rPr>
              <a:t>Сад </a:t>
            </a:r>
            <a:r>
              <a:rPr lang="ru-RU" sz="3600" i="1" dirty="0" smtClean="0">
                <a:hlinkClick r:id="rId2" action="ppaction://hlinksldjump"/>
              </a:rPr>
              <a:t>переселенцев</a:t>
            </a:r>
            <a:endParaRPr lang="ru-RU" sz="3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857364"/>
            <a:ext cx="4286280" cy="11430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/>
          </a:p>
          <a:p>
            <a:pPr algn="ctr"/>
            <a:r>
              <a:rPr lang="ru-RU" sz="3200" i="1" dirty="0" smtClean="0">
                <a:hlinkClick r:id="rId3" action="ppaction://hlinksldjump"/>
              </a:rPr>
              <a:t>Аптека </a:t>
            </a:r>
            <a:r>
              <a:rPr lang="ru-RU" sz="3200" i="1" dirty="0" smtClean="0">
                <a:hlinkClick r:id="rId3" action="ppaction://hlinksldjump"/>
              </a:rPr>
              <a:t>переселенцев</a:t>
            </a:r>
            <a:r>
              <a:rPr lang="ru-RU" sz="3600" i="1" dirty="0" smtClean="0">
                <a:hlinkClick r:id="rId3" action="ppaction://hlinksldjump"/>
              </a:rPr>
              <a:t/>
            </a:r>
            <a:br>
              <a:rPr lang="ru-RU" sz="3600" i="1" dirty="0" smtClean="0">
                <a:hlinkClick r:id="rId3" action="ppaction://hlinksldjump"/>
              </a:rPr>
            </a:br>
            <a:endParaRPr lang="ru-RU" sz="36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3286124"/>
            <a:ext cx="4286280" cy="11430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/>
          </a:p>
          <a:p>
            <a:pPr algn="ctr"/>
            <a:r>
              <a:rPr lang="ru-RU" sz="3200" i="1" dirty="0" smtClean="0">
                <a:hlinkClick r:id="rId4" action="ppaction://hlinksldjump"/>
              </a:rPr>
              <a:t>Огород </a:t>
            </a:r>
            <a:r>
              <a:rPr lang="ru-RU" sz="3200" i="1" dirty="0" smtClean="0">
                <a:hlinkClick r:id="rId4" action="ppaction://hlinksldjump"/>
              </a:rPr>
              <a:t>переселенцев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7772400" cy="179547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Пастушья сумка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071546"/>
            <a:ext cx="6858000" cy="404337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Растение-космополит, распространено повсеместно в умеренных и тропических областях земного шара, происхождение неясно. В России встречается часто и повсюду, кроме арктических районов, включая всю территорию Сибири. Растёт на насыпях, вдоль дорог и канав, на полях и огородах. В Башкирии пастушья сумка — одно из самых распространённых растений. Растёт она как сорное в посевах зерновых, технических культур, на огородах, в садах. 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643702" y="350043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¿Ð°ÑÑÑÑÑÑ ÑÑÐ¼ÐºÐ° ÐºÐ°ÑÑÐ¸Ð½ÐºÐ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857628"/>
            <a:ext cx="2357454" cy="28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 descr="https://i.pinimg.com/originals/55/41/d0/5541d03e4c348de12d01f40eae4fb54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143380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724037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Тимьян ползучий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14422"/>
            <a:ext cx="6858000" cy="4043378"/>
          </a:xfrm>
        </p:spPr>
        <p:txBody>
          <a:bodyPr/>
          <a:lstStyle/>
          <a:p>
            <a:r>
              <a:rPr lang="ru-RU" sz="2200" dirty="0" smtClean="0"/>
              <a:t>Встречается в умеренном климате Евразии, от Скандинавии до Средиземноморья и от Британских островов до Восточной Сибири. Обилен преимущественно в степной зоне. В лесной и полярно-арктической зонах встречается только на повышенных участках. Приурочен к скалам, каменистым и щебневым склонам, окраинам боров. Обычно произрастает на песчаных почвах.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86578" y="335756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ÑÐ¸Ð¼ÑÑÐ½ Ð¿Ð¾Ð»Ð·ÑÑÐ¸Ð¹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929066"/>
            <a:ext cx="3333750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4" name="Picture 2" descr="http://happymodern.ru/wp-content/uploads/2015/06/Chabrec_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929066"/>
            <a:ext cx="37649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1000133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Шиповник майский</a:t>
            </a: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142984"/>
            <a:ext cx="6858000" cy="4114816"/>
          </a:xfrm>
        </p:spPr>
        <p:txBody>
          <a:bodyPr/>
          <a:lstStyle/>
          <a:p>
            <a:r>
              <a:rPr lang="ru-RU" sz="2200" dirty="0" smtClean="0"/>
              <a:t>Шиповник майский — широко распространённый вид с </a:t>
            </a:r>
            <a:r>
              <a:rPr lang="ru-RU" sz="2200" dirty="0" err="1" smtClean="0"/>
              <a:t>евросибирским</a:t>
            </a:r>
            <a:r>
              <a:rPr lang="ru-RU" sz="2200" dirty="0" smtClean="0"/>
              <a:t> типом ареала. Встречается от Скандинавии до Центральной Сибири, нигде не заходя в Арктику и лишь изредка спускаясь к зоне степей. Встречается в европейской части России, Западной Сибири, Восточной Сибири, юго-западное Забайкалье; Казахстане. На Алтае обычен в большинстве районов.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43768" y="328612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4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ÑÐ¸Ð¿Ð¾Ð²Ð½Ð¸Ðº Ð¼Ð°Ð¹ÑÐºÐ¸Ð¹ ÐºÐ°ÑÑÐ¸Ð½ÐºÐ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000504"/>
            <a:ext cx="3686175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https://dicorosy.org/wp-content/uploads/2018/10/images_phocagallery_Kulyasovo_ShipovnikMaiski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4000504"/>
            <a:ext cx="396481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714512"/>
          </a:xfrm>
        </p:spPr>
        <p:txBody>
          <a:bodyPr/>
          <a:lstStyle/>
          <a:p>
            <a:r>
              <a:rPr lang="ru-RU" sz="5400" i="1" u="sng" dirty="0" smtClean="0"/>
              <a:t>Фиалка трехцветная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142984"/>
            <a:ext cx="6858000" cy="4114816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Общее распространение — Восточная Европа, Кавказ, Западная Сибирь, Дальний Восток; Скандинавия, Средняя и Атлантическая Европа, Малая Азия. В «Атласе ареалов и ресурсов лекарственных растений СССР» фиалка трёхцветная описывается как европейский вид, встречающийся в Сибири лишь как заносное растение. Широко распространена по всей европейской части бывшего СССР.</a:t>
            </a:r>
            <a:endParaRPr lang="ru-RU" sz="2200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86578" y="328612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4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ÑÐ¸Ð°Ð»ÐºÐ° ÑÑÐµÑÑÐ²ÐµÑÐ½Ð°Ñ 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643314"/>
            <a:ext cx="2643206" cy="307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https://avatars.mds.yandex.net/get-pdb/70729/6a5a95ba-442d-4248-8d70-9dee1edbc34f/s1200?webp=fal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4214818"/>
            <a:ext cx="3790902" cy="2466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14314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/>
              <a:t>Зверобой продырявленный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714488"/>
            <a:ext cx="6858000" cy="3400436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Растёт зверобой повсеместно, местами образует целые заросли вдоль опушек хвойных лесов, по сухим лугам, лесным солнечным полянам. Встречается как сорняк вдоль лесных дорог и по окраинам полей. Широко распространён в Евразии — от Атлантического побережья до Сибири, Монголии и Китая.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43768" y="328612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000504"/>
            <a:ext cx="3690938" cy="269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http://900igr.net/up/datai/140900/0018-010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27" y="4000504"/>
            <a:ext cx="3619525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79547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Душица обыкновенная</a:t>
            </a:r>
            <a:br>
              <a:rPr lang="ru-RU" sz="5400" i="1" u="sng" dirty="0" smtClean="0"/>
            </a:b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14422"/>
            <a:ext cx="6858000" cy="4043378"/>
          </a:xfrm>
        </p:spPr>
        <p:txBody>
          <a:bodyPr/>
          <a:lstStyle/>
          <a:p>
            <a:r>
              <a:rPr lang="ru-RU" sz="2200" dirty="0" smtClean="0"/>
              <a:t>Вид распространён в Европе и Средиземноморье. В России растёт повсеместно (за исключением Крайнего Севера): на полянах, опушках, среди кустарников, на сухих открытых травянистых местах, по склонам холмов. В США, Франции и некоторых других странах душицу культивируют. Другие русские названия — </a:t>
            </a:r>
            <a:r>
              <a:rPr lang="ru-RU" sz="2200" dirty="0" err="1" smtClean="0"/>
              <a:t>материнка</a:t>
            </a:r>
            <a:r>
              <a:rPr lang="ru-RU" sz="2200" dirty="0" smtClean="0"/>
              <a:t>, ладанка, </a:t>
            </a:r>
            <a:r>
              <a:rPr lang="ru-RU" sz="2200" dirty="0" err="1" smtClean="0"/>
              <a:t>мацердушка</a:t>
            </a:r>
            <a:r>
              <a:rPr lang="ru-RU" sz="2200" dirty="0" smtClean="0"/>
              <a:t>, </a:t>
            </a:r>
            <a:r>
              <a:rPr lang="ru-RU" sz="2200" dirty="0" err="1" smtClean="0"/>
              <a:t>душница</a:t>
            </a:r>
            <a:r>
              <a:rPr lang="ru-RU" sz="2200" dirty="0" smtClean="0"/>
              <a:t>, </a:t>
            </a:r>
            <a:r>
              <a:rPr lang="ru-RU" sz="2200" dirty="0" err="1" smtClean="0"/>
              <a:t>зеновка</a:t>
            </a:r>
            <a:r>
              <a:rPr lang="ru-RU" sz="2200" dirty="0" smtClean="0"/>
              <a:t>, матрешка.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572264" y="342900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´ÑÑÐ¸ÑÐ° Ð¾Ð±ÑÐºÐ½Ð¾Ð²ÐµÐ½Ð½Ð°Ñ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000504"/>
            <a:ext cx="3357586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http://rasfokus.ru/images/photos/medium/1a90e9ecad68fe6c8a80a83dbc9dd4d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3" y="4000504"/>
            <a:ext cx="4107649" cy="2738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/>
              <a:t>Брусника обыкновенная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Растет по всей лесной и тундровой зонам по сухим и сырым хвойным, смешанным и лиственным лесам, зарослям кустарников, иногда на торфяных болотах, на гольцах, альпийских лугах, в горных и равнинных тундрах. Ягоды брусники, резко выделяющиеся своим красным цветом на фоне зелёной листвы, поедаются животными и птицами. 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357950" y="292893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±ÑÑÑÐ½Ð¸ÐºÐ° Ð¾Ð±ÑÐºÐ½Ð¾Ð²ÐµÐ½Ð½Ð°Ñ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876"/>
            <a:ext cx="3062290" cy="313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s://avatars.mds.yandex.net/get-pdb/750514/a400a9a3-855a-498b-a694-c6d6d570b0eb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571876"/>
            <a:ext cx="4679530" cy="3118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08109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Лимонник китайский</a:t>
            </a:r>
            <a:endParaRPr lang="ru-RU" sz="5400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214422"/>
            <a:ext cx="6858000" cy="404337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Произрастает в Китае, Японии и Корее. На территории России встречается в Приморском и Хабаровском краях, Амурской области, на Сахалине, Курилах. Растёт в кедрово-широколиственных и других хвойно-лиственных, иногда — в лиственных лесах, обычно в прогалинах, опушках, вырубках и старых гарях, чаще в узких долинах горных рек и ручьёв. Растет группами, образует заросли. </a:t>
            </a:r>
            <a:endParaRPr lang="ru-RU" sz="2200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643702" y="335756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Ð»Ð¸Ð¼Ð¾Ð½Ð½Ð¸Ðº ÐºÐ¸ÑÐ°Ð¹ÑÐºÐ¸Ð¹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3929066"/>
            <a:ext cx="3162303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https://i0.wp.com/attuale.ru/wp-content/uploads/2018/01/38402cf81add364695e68ac323bb60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929066"/>
            <a:ext cx="4214842" cy="2747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857364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Черемша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sz="2200" dirty="0" smtClean="0"/>
              <a:t>Черемшу выращивают как культурное растение, но чаще собирают дикорастущую. Массовый сбор черемши может привести к истощению природных ресурсов. В диком виде может расти вплоть до тундровой зоны. Произрастает большей частью в тенистых лесах в долинах вблизи рек, реже культивируется как садовое растение.</a:t>
            </a:r>
          </a:p>
          <a:p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929454" y="292893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7" name="Рисунок 6" descr="ÐÐ°ÑÑÐ¸Ð½ÐºÐ¸ Ð¿Ð¾ Ð·Ð°Ð¿ÑÐ¾ÑÑ ÑÐµÑÐµÐ¼ÑÐ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43314"/>
            <a:ext cx="3643338" cy="286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https://avatars.mds.yandex.net/get-pdb/1947635/3891d10e-2085-44e1-b10a-cbe38f7c7482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643314"/>
            <a:ext cx="4384034" cy="2924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866913"/>
          </a:xfrm>
        </p:spPr>
        <p:txBody>
          <a:bodyPr/>
          <a:lstStyle/>
          <a:p>
            <a:r>
              <a:rPr lang="ru-RU" sz="5400" i="1" u="sng" dirty="0" smtClean="0"/>
              <a:t>Пустырник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sz="2200" dirty="0" smtClean="0"/>
              <a:t>Ареал рода — Ближний Восток, Европа, Центральная Азия, Сибирь. Места произрастания — берега рек, луга, поляны; пустыри, мусорные места рядом с жилыми строениями, железнодорожные насыпи, обрывы, старые карьеры. Предпочитает глинисто-песчаные, азотистые почвы. В средние века посадки пустырника были обычными для каждого монастыря и университета.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143768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6" name="Рисунок 5" descr="http://vskormi.ru/wp-content/uploads/2015/12/pustirni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14752"/>
            <a:ext cx="3343277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https://teplogalaxy.ru/wp-content/uploads/2018/12/%D0%BF%D1%83%D1%81%D1%82%D1%8B%D1%80%D0%BD%D0%B8%D0%BA-%D1%82%D1%80%D0%B0%D0%B2%D0%B0-%D1%84%D0%BE%D1%82%D0%B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714752"/>
            <a:ext cx="4313755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i="1" u="sng" dirty="0"/>
              <a:t>САД </a:t>
            </a:r>
            <a:r>
              <a:rPr lang="ru-RU" i="1" u="sng" dirty="0" smtClean="0"/>
              <a:t>ПЕРЕСЕЛЕНЦЕВ:</a:t>
            </a:r>
            <a:r>
              <a:rPr lang="ru-RU" i="1" u="sng" dirty="0"/>
              <a:t/>
            </a:r>
            <a:br>
              <a:rPr lang="ru-RU" i="1" u="sng" dirty="0"/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53344"/>
            <a:ext cx="7920880" cy="5904656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chemeClr val="tx1"/>
                </a:solidFill>
                <a:hlinkClick r:id="rId2" action="ppaction://hlinksldjump"/>
              </a:rPr>
              <a:t>Боярышник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chemeClr val="tx1"/>
                </a:solidFill>
                <a:hlinkClick r:id="rId3" action="ppaction://hlinksldjump"/>
              </a:rPr>
              <a:t>Дуб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tx1"/>
                </a:solidFill>
                <a:hlinkClick r:id="rId4" action="ppaction://hlinksldjump"/>
              </a:rPr>
              <a:t>E</a:t>
            </a:r>
            <a:r>
              <a:rPr lang="ru-RU" sz="2200" b="1" i="1" dirty="0">
                <a:solidFill>
                  <a:schemeClr val="tx1"/>
                </a:solidFill>
                <a:hlinkClick r:id="rId4" action="ppaction://hlinksldjump"/>
              </a:rPr>
              <a:t>ль сибирская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5" action="ppaction://hlinksldjump"/>
              </a:rPr>
              <a:t>Жимолость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6" action="ppaction://hlinksldjump"/>
              </a:rPr>
              <a:t>Ива </a:t>
            </a:r>
            <a:r>
              <a:rPr lang="ru-RU" sz="2200" b="1" i="1" dirty="0" err="1" smtClean="0">
                <a:solidFill>
                  <a:schemeClr val="tx1"/>
                </a:solidFill>
                <a:hlinkClick r:id="rId6" action="ppaction://hlinksldjump"/>
              </a:rPr>
              <a:t>поронайская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7" action="ppaction://hlinksldjump"/>
              </a:rPr>
              <a:t>Калина</a:t>
            </a:r>
            <a:r>
              <a:rPr lang="ru-RU" sz="2200" b="1" i="1" dirty="0">
                <a:solidFill>
                  <a:schemeClr val="tx1"/>
                </a:solidFill>
                <a:hlinkClick r:id="rId7" action="ppaction://hlinksldjump"/>
              </a:rPr>
              <a:t> 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8" action="ppaction://hlinksldjump"/>
              </a:rPr>
              <a:t>Крыжовник европейский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9" action="ppaction://hlinksldjump"/>
              </a:rPr>
              <a:t>Малина </a:t>
            </a:r>
            <a:r>
              <a:rPr lang="ru-RU" sz="2200" b="1" i="1" dirty="0">
                <a:solidFill>
                  <a:schemeClr val="tx1"/>
                </a:solidFill>
                <a:hlinkClick r:id="rId9" action="ppaction://hlinksldjump"/>
              </a:rPr>
              <a:t>обыкновенная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0" action="ppaction://hlinksldjump"/>
              </a:rPr>
              <a:t>Можжевельник сибирский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1" action="ppaction://hlinksldjump"/>
              </a:rPr>
              <a:t>Облепиха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2" action="ppaction://hlinksldjump"/>
              </a:rPr>
              <a:t>Ольха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3" action="ppaction://hlinksldjump"/>
              </a:rPr>
              <a:t>Орляк </a:t>
            </a:r>
            <a:r>
              <a:rPr lang="ru-RU" sz="2200" b="1" i="1" dirty="0">
                <a:solidFill>
                  <a:schemeClr val="tx1"/>
                </a:solidFill>
                <a:hlinkClick r:id="rId13" action="ppaction://hlinksldjump"/>
              </a:rPr>
              <a:t>обыкновенный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4" action="ppaction://hlinksldjump"/>
              </a:rPr>
              <a:t>Рябина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5" action="ppaction://hlinksldjump"/>
              </a:rPr>
              <a:t>Сирень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6" action="ppaction://hlinksldjump"/>
              </a:rPr>
              <a:t>Слива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7" action="ppaction://hlinksldjump"/>
              </a:rPr>
              <a:t>Смородина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8" action="ppaction://hlinksldjump"/>
              </a:rPr>
              <a:t>Сосна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19" action="ppaction://hlinksldjump"/>
              </a:rPr>
              <a:t>Черёмуха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 smtClean="0">
                <a:solidFill>
                  <a:schemeClr val="tx1"/>
                </a:solidFill>
                <a:hlinkClick r:id="rId20" action="ppaction://hlinksldjump"/>
              </a:rPr>
              <a:t>Шиповник </a:t>
            </a:r>
            <a:endParaRPr lang="ru-RU" sz="2200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chemeClr val="tx1"/>
                </a:solidFill>
                <a:hlinkClick r:id="rId21" action="ppaction://hlinksldjump"/>
              </a:rPr>
              <a:t>Я</a:t>
            </a:r>
            <a:r>
              <a:rPr lang="ru-RU" sz="2200" b="1" i="1" dirty="0" smtClean="0">
                <a:solidFill>
                  <a:schemeClr val="tx1"/>
                </a:solidFill>
                <a:hlinkClick r:id="rId21" action="ppaction://hlinksldjump"/>
              </a:rPr>
              <a:t>блоня </a:t>
            </a:r>
            <a:endParaRPr lang="ru-RU" sz="2200" b="1" i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1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" name="Стрелка влево 4">
            <a:hlinkClick r:id="rId22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 descr="https://avatars.mds.yandex.net/get-pdb/916253/0a6c1090-4297-4f3b-94da-024e1c5075ad/s1200?webp=false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786182" y="3143248"/>
            <a:ext cx="5164893" cy="3443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0281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8104984" cy="1500198"/>
          </a:xfrm>
        </p:spPr>
        <p:txBody>
          <a:bodyPr>
            <a:normAutofit fontScale="90000"/>
          </a:bodyPr>
          <a:lstStyle/>
          <a:p>
            <a:r>
              <a:rPr lang="ru-RU" i="1" u="sng" dirty="0"/>
              <a:t>ОГОРОД </a:t>
            </a:r>
            <a:r>
              <a:rPr lang="ru-RU" i="1" u="sng" dirty="0" smtClean="0"/>
              <a:t>ПЕРЕСЕЛЕНЦЕВ:</a:t>
            </a:r>
            <a:r>
              <a:rPr lang="ru-RU" i="1" u="sng" dirty="0"/>
              <a:t/>
            </a:r>
            <a:br>
              <a:rPr lang="ru-RU" i="1" u="sng" dirty="0"/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14422"/>
            <a:ext cx="7304856" cy="552694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1"/>
                </a:solidFill>
                <a:hlinkClick r:id="rId2" action="ppaction://hlinksldjump"/>
              </a:rPr>
              <a:t>КАРТОФЕЛЬ</a:t>
            </a:r>
            <a:endParaRPr lang="ru-RU" b="1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3" action="ppaction://hlinksldjump"/>
              </a:rPr>
              <a:t>ПОМИДОР (ТОМАТ)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4" action="ppaction://hlinksldjump"/>
              </a:rPr>
              <a:t>ЛУК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5" action="ppaction://hlinksldjump"/>
              </a:rPr>
              <a:t>ОГУРЕЦ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6" action="ppaction://hlinksldjump"/>
              </a:rPr>
              <a:t>МОРКОВЬ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7" action="ppaction://hlinksldjump"/>
              </a:rPr>
              <a:t>КАПУСТА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8" action="ppaction://hlinksldjump"/>
              </a:rPr>
              <a:t>БРЮКВА 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9" action="ppaction://hlinksldjump"/>
              </a:rPr>
              <a:t>СВЁКЛА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10" action="ppaction://hlinksldjump"/>
              </a:rPr>
              <a:t>БАКЛАЖАН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11" action="ppaction://hlinksldjump"/>
              </a:rPr>
              <a:t>РЕВЕНЬ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1"/>
                </a:solidFill>
                <a:hlinkClick r:id="rId12" action="ppaction://hlinksldjump"/>
              </a:rPr>
              <a:t>СЕЛЬДЕРЕЙ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13" action="ppaction://hlinksldjump"/>
              </a:rPr>
              <a:t>ХРЕН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14" action="ppaction://hlinksldjump"/>
              </a:rPr>
              <a:t>УКРОП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hlinkClick r:id="rId15" action="ppaction://hlinksldjump"/>
              </a:rPr>
              <a:t>ПЕТРУШКА</a:t>
            </a:r>
            <a:endParaRPr lang="ru-RU" b="1" i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b="1" dirty="0"/>
          </a:p>
        </p:txBody>
      </p:sp>
      <p:sp>
        <p:nvSpPr>
          <p:cNvPr id="4" name="Стрелка влево 3">
            <a:hlinkClick r:id="rId16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57620" y="2857496"/>
            <a:ext cx="5003242" cy="359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9628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866913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КАРТОФЕЛЬ</a:t>
            </a:r>
            <a:br>
              <a:rPr lang="ru-RU" sz="5400" i="1" u="sng" dirty="0" smtClean="0"/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dirty="0" smtClean="0"/>
              <a:t>Картофель – один из основных продуктов питания человека. Он без сомнения богат питательными веществами. Картофель содержит практически все необходимое. Там много углеводов, но также достаточно белка и жиров, а кроме того картошка является источником железа, витамина С и клетчатки.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72330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подробнее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714752"/>
            <a:ext cx="3546162" cy="29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https://i.pinimg.com/originals/a2/6f/87/a26f872f4b9c1038e50e6a94814153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4065047" cy="2948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64307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ПОМИДОР (ТОМАТ)</a:t>
            </a:r>
            <a:br>
              <a:rPr lang="ru-RU" sz="5400" i="1" u="sng" dirty="0" smtClean="0"/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571480"/>
            <a:ext cx="6858000" cy="3500462"/>
          </a:xfrm>
        </p:spPr>
        <p:txBody>
          <a:bodyPr>
            <a:normAutofit/>
          </a:bodyPr>
          <a:lstStyle/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Томат — однолетнее растение семейства Пасленовые. В год посева формирует плоды и семена. Корневая система сильно разветвлена. Помимо своего необычного вкуса, помидор славится невероятным количеством разных витаминов, кислот, минералов и полезных элементов.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000892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0" name="Picture 2" descr="https://avatars.mds.yandex.net/get-pdb/1720502/1bcd3cb6-8e77-4f17-a516-452da778abaf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643314"/>
            <a:ext cx="3381346" cy="3061658"/>
          </a:xfrm>
          <a:prstGeom prst="rect">
            <a:avLst/>
          </a:prstGeom>
          <a:noFill/>
        </p:spPr>
      </p:pic>
      <p:pic>
        <p:nvPicPr>
          <p:cNvPr id="27652" name="Picture 4" descr="http://tvoysad.com/uploads/kust_tomata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643314"/>
            <a:ext cx="4119538" cy="3089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009657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ЛУК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00108"/>
            <a:ext cx="6858000" cy="425769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Лук </a:t>
            </a:r>
            <a:r>
              <a:rPr lang="ru-RU" sz="2200" dirty="0" err="1" smtClean="0"/>
              <a:t>ре́пчатый</a:t>
            </a:r>
            <a:r>
              <a:rPr lang="ru-RU" sz="2200" dirty="0" smtClean="0"/>
              <a:t> – многолетнее травянистое растение</a:t>
            </a:r>
            <a:r>
              <a:rPr lang="ru-RU" sz="2200" b="1" dirty="0" smtClean="0"/>
              <a:t>, </a:t>
            </a:r>
            <a:r>
              <a:rPr lang="ru-RU" sz="2200" dirty="0" smtClean="0"/>
              <a:t>принадлежит к семейству луковых</a:t>
            </a:r>
            <a:r>
              <a:rPr lang="ru-RU" sz="2200" b="1" dirty="0" smtClean="0"/>
              <a:t>.</a:t>
            </a:r>
            <a:r>
              <a:rPr lang="ru-RU" sz="2200" dirty="0" smtClean="0"/>
              <a:t> К луковым относится лук-резанец, чеснок, лук-шалот, лук-порей. Вкусы варьируются от сладкого, мягкого и сочного до острого, пряного и терпкого в зависимости от сезона, в котором выращивается растение. Лук различается по размеру, форме, цвету и аромату. Более всего распространен красный, желтый и белый лук. Репчатый лук — одна из важнейших овощных культур.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358050" y="378619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857628"/>
            <a:ext cx="184404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s://kazakh-zerno.net/wp-content/uploads/2019/06/luk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857628"/>
            <a:ext cx="4227445" cy="2818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1724037"/>
          </a:xfrm>
        </p:spPr>
        <p:txBody>
          <a:bodyPr>
            <a:noAutofit/>
          </a:bodyPr>
          <a:lstStyle/>
          <a:p>
            <a:r>
              <a:rPr lang="ru-RU" sz="5400" i="1" u="sng" dirty="0" smtClean="0"/>
              <a:t>ОГУРЕЦ</a:t>
            </a:r>
            <a:r>
              <a:rPr lang="ru-RU" sz="5400" b="1" i="1" dirty="0" smtClean="0"/>
              <a:t/>
            </a:r>
            <a:br>
              <a:rPr lang="ru-RU" sz="5400" b="1" i="1" dirty="0" smtClean="0"/>
            </a:b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>
            <a:normAutofit/>
          </a:bodyPr>
          <a:lstStyle/>
          <a:p>
            <a:r>
              <a:rPr lang="ru-RU" sz="2200" dirty="0" err="1" smtClean="0"/>
              <a:t>Огуре́ц</a:t>
            </a:r>
            <a:r>
              <a:rPr lang="ru-RU" sz="2200" dirty="0" smtClean="0"/>
              <a:t> </a:t>
            </a:r>
            <a:r>
              <a:rPr lang="ru-RU" sz="2200" dirty="0" err="1" smtClean="0"/>
              <a:t>обыкнове́нный</a:t>
            </a:r>
            <a:r>
              <a:rPr lang="ru-RU" sz="2200" dirty="0" smtClean="0"/>
              <a:t>, или Огурец </a:t>
            </a:r>
            <a:r>
              <a:rPr lang="ru-RU" sz="2200" dirty="0" err="1" smtClean="0"/>
              <a:t>посевно́й</a:t>
            </a:r>
            <a:r>
              <a:rPr lang="ru-RU" sz="2200" dirty="0" smtClean="0"/>
              <a:t>, — однолетнее травянистое растение, вид рода Огурец семейства Тыквенные, овощная культура. Огурец появился в культуре более 6 тысяч лет назад. Родина этого вида — тропические и субтропические районы Индии. Упомянут в Библии как овощ Египта. Первое упоминание об огурцах в Московском государстве было сделано германским послом </a:t>
            </a:r>
            <a:r>
              <a:rPr lang="ru-RU" sz="2200" dirty="0" err="1" smtClean="0"/>
              <a:t>Герберштейном</a:t>
            </a:r>
            <a:r>
              <a:rPr lang="ru-RU" sz="2200" dirty="0" smtClean="0"/>
              <a:t> в 1528 году в его записках о путешествии в Московию.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143636" y="57148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F:\ОГУРЕЦ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143380"/>
            <a:ext cx="3286148" cy="257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 descr="https://zemeljka.ru/wp-content/uploads/2019/08/ogurcy-v-tepli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3380"/>
            <a:ext cx="3857620" cy="2562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938219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МОРКОВЬ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Двулетнее травянистое растение с мясистым корнеплодом и многократно перисто-рассечёнными листьями. Предположительно, морковь впервые начали выращивать в Афганистане. Первое упоминание об употреблении корня моркови в пищу встречается в античных источниках в I веке н. э. Морковь входит в десятку самых экономически важных овощных культур в мире. </a:t>
            </a:r>
            <a:endParaRPr lang="ru-RU" sz="2200" dirty="0"/>
          </a:p>
        </p:txBody>
      </p:sp>
      <p:sp>
        <p:nvSpPr>
          <p:cNvPr id="4" name="Овал 3"/>
          <p:cNvSpPr/>
          <p:nvPr/>
        </p:nvSpPr>
        <p:spPr>
          <a:xfrm>
            <a:off x="7072330" y="321468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F:\морковь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786190"/>
            <a:ext cx="2194561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 descr="https://pbs.twimg.com/media/DFKe-YsUAAAQMd9.jpg: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786190"/>
            <a:ext cx="3905245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142984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КАПУСТА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142984"/>
            <a:ext cx="6858000" cy="4114816"/>
          </a:xfrm>
        </p:spPr>
        <p:txBody>
          <a:bodyPr/>
          <a:lstStyle/>
          <a:p>
            <a:r>
              <a:rPr lang="ru-RU" dirty="0" smtClean="0"/>
              <a:t>Капуста – главнейшая культура в овощеводстве России.</a:t>
            </a:r>
            <a:r>
              <a:rPr lang="ru-RU" b="1" dirty="0" smtClean="0"/>
              <a:t>  </a:t>
            </a:r>
            <a:r>
              <a:rPr lang="ru-RU" dirty="0" smtClean="0"/>
              <a:t>Это двулетние   растение, вид рода Капуста, семейство – капустные. Дикорастущий родич капусты огородной до сих пор не установлен. Капуста огородная является также популярным садовым растением.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858016" y="307181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F:\капуста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3544258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4" name="Picture 2" descr="https://7dach.ru/uploads/images/15/99/91/2018/08/09/307db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929066"/>
            <a:ext cx="4552369" cy="2786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08109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БРЮКВА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dirty="0" err="1" smtClean="0"/>
              <a:t>Брю́ква</a:t>
            </a:r>
            <a:r>
              <a:rPr lang="ru-RU" dirty="0" smtClean="0"/>
              <a:t> — двулетнее растение, имеющее пищевое и кормовое значение; вид рода Капуста семейства Капустные. В первый год из семян брюквы развивается розетка листьев и корнеплод (мясистый корень), во второй — цветоносные побеги </a:t>
            </a:r>
            <a:r>
              <a:rPr lang="ru-RU" dirty="0" err="1" smtClean="0"/>
              <a:t>исемена</a:t>
            </a:r>
            <a:r>
              <a:rPr lang="ru-RU" dirty="0" smtClean="0"/>
              <a:t>. Стебель прямой, высокий, облиственный.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143768" y="307181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714752"/>
            <a:ext cx="3260414" cy="303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fermilon.ru/wp-content/uploads/2019/04/image002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4019692" cy="3028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79547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СВЁКЛА</a:t>
            </a:r>
            <a:br>
              <a:rPr lang="ru-RU" sz="5400" i="1" u="sng" dirty="0" smtClean="0"/>
            </a:b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dirty="0" smtClean="0"/>
              <a:t>До окультуривания в пищу использовали дикую свёклу. Во 2 тысячелетии до н. э. листовая свёкла была введена в культуру (предположительно, на островах Средиземного моря) как лекарственное и овощное растение.  С конца XIX и в XX веке культура распространилась на все континенты.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143768" y="300037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43314"/>
            <a:ext cx="34794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sun9-19.userapi.com/c543105/v543105681/61996/kjLfBmrEW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643314"/>
            <a:ext cx="4545759" cy="3027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938219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БАКЛАЖАН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>
            <a:normAutofit/>
          </a:bodyPr>
          <a:lstStyle/>
          <a:p>
            <a:r>
              <a:rPr lang="ru-RU" sz="2200" dirty="0" err="1" smtClean="0"/>
              <a:t>Баклажа́н</a:t>
            </a:r>
            <a:r>
              <a:rPr lang="ru-RU" sz="2200" dirty="0" smtClean="0"/>
              <a:t>, или Паслён </a:t>
            </a:r>
            <a:r>
              <a:rPr lang="ru-RU" sz="2200" dirty="0" err="1" smtClean="0"/>
              <a:t>тёмнопло́дный</a:t>
            </a:r>
            <a:r>
              <a:rPr lang="ru-RU" sz="2200" dirty="0" smtClean="0"/>
              <a:t> (лат. </a:t>
            </a:r>
            <a:r>
              <a:rPr lang="ru-RU" sz="2200" dirty="0" err="1" smtClean="0"/>
              <a:t>Solánum</a:t>
            </a:r>
            <a:r>
              <a:rPr lang="ru-RU" sz="2200" dirty="0" smtClean="0"/>
              <a:t> </a:t>
            </a:r>
            <a:r>
              <a:rPr lang="ru-RU" sz="2200" dirty="0" err="1" smtClean="0"/>
              <a:t>melongéna</a:t>
            </a:r>
            <a:r>
              <a:rPr lang="ru-RU" sz="2200" dirty="0" smtClean="0"/>
              <a:t>) — вид многолетних травянистых растений рода Паслён (</a:t>
            </a:r>
            <a:r>
              <a:rPr lang="ru-RU" sz="2200" dirty="0" err="1" smtClean="0"/>
              <a:t>Solanum</a:t>
            </a:r>
            <a:r>
              <a:rPr lang="ru-RU" sz="2200" dirty="0" smtClean="0"/>
              <a:t>). Возделывается как однолетнее растение. Съедобен только плод. Баклажан — травянистое растение высотой от 40 до 150 см. Листья крупные, очерёдные, колюче-шершавые, у некоторых сортов — с фиолетовым оттенком. Цветки обоеполые, фиолетовые, диаметром 2,5—5 см; одиночные или в соцветиях — полузонтиках из 2—7 цветков. Цветёт баклажан с июля по сентябрь.</a:t>
            </a:r>
          </a:p>
          <a:p>
            <a:endParaRPr lang="ru-RU" sz="2200" dirty="0"/>
          </a:p>
        </p:txBody>
      </p:sp>
      <p:sp>
        <p:nvSpPr>
          <p:cNvPr id="4" name="Овал 3"/>
          <p:cNvSpPr/>
          <p:nvPr/>
        </p:nvSpPr>
        <p:spPr>
          <a:xfrm>
            <a:off x="6429388" y="500042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214818"/>
            <a:ext cx="3145160" cy="246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s://galeri14.uludagsozluk.com/778/patlican_1052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14818"/>
            <a:ext cx="3333741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082501"/>
          </a:xfrm>
        </p:spPr>
        <p:txBody>
          <a:bodyPr/>
          <a:lstStyle/>
          <a:p>
            <a:r>
              <a:rPr lang="ru-RU" i="1" u="sng" dirty="0" smtClean="0"/>
              <a:t>Боярышник</a:t>
            </a:r>
            <a:r>
              <a:rPr lang="ru-RU" i="1" u="sng" dirty="0" smtClean="0">
                <a:hlinkClick r:id="rId2" action="ppaction://hlinkfile"/>
              </a:rPr>
              <a:t> </a:t>
            </a: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628800"/>
            <a:ext cx="685800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Боярышник — </a:t>
            </a:r>
            <a:r>
              <a:rPr lang="ru-RU" dirty="0" smtClean="0"/>
              <a:t> род листопадных, редко полувечнозелёных высоких кустарников или небольших деревьев, относящихся к семейству  </a:t>
            </a:r>
            <a:r>
              <a:rPr lang="ru-RU" dirty="0" err="1" smtClean="0"/>
              <a:t>Розовые</a:t>
            </a:r>
            <a:r>
              <a:rPr lang="ru-RU" dirty="0" smtClean="0"/>
              <a:t>. Широко используется как декоративное и лекарственное растение. Плоды употребляются в пищу.</a:t>
            </a:r>
          </a:p>
          <a:p>
            <a:endParaRPr lang="ru-RU" dirty="0">
              <a:hlinkClick r:id="rId3"/>
            </a:endParaRPr>
          </a:p>
          <a:p>
            <a:endParaRPr lang="ru-RU" dirty="0"/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179512" y="11663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www.prirodasibiri.ru/links/images/203/id094-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4214842" cy="314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6" name="Picture 2" descr="https://www.plantarium.ru/dat/plants/3/382/87382_8ebd593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500438"/>
            <a:ext cx="4286220" cy="309084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929454" y="285749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7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585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938219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РЕВЕНЬ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00108"/>
            <a:ext cx="6858000" cy="4257692"/>
          </a:xfrm>
        </p:spPr>
        <p:txBody>
          <a:bodyPr/>
          <a:lstStyle/>
          <a:p>
            <a:r>
              <a:rPr lang="ru-RU" dirty="0" err="1" smtClean="0"/>
              <a:t>Реве́нь</a:t>
            </a:r>
            <a:r>
              <a:rPr lang="ru-RU" dirty="0" smtClean="0"/>
              <a:t> (лат. </a:t>
            </a:r>
            <a:r>
              <a:rPr lang="ru-RU" dirty="0" err="1" smtClean="0"/>
              <a:t>Rhéum</a:t>
            </a:r>
            <a:r>
              <a:rPr lang="ru-RU" dirty="0" smtClean="0"/>
              <a:t>) — род травянистых растений семейства Гречишные. Это многолетние очень крупные травы с толстыми, деревянистыми, ветвистыми корневищами. Надземные стебли однолетние, прямые, толстые, полые и иногда </a:t>
            </a:r>
            <a:r>
              <a:rPr lang="ru-RU" dirty="0" err="1" smtClean="0"/>
              <a:t>слабобороздчатые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967161" y="2961191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876"/>
            <a:ext cx="3421384" cy="313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s://avatars.mds.yandex.net/get-zen_doc/1901671/pub_5cdb8b66b0a56c00b59a8469_5cdb99f118117e00b40e6e61/scale_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571876"/>
            <a:ext cx="4730227" cy="3141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081095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СЕЛЬДЕРЕЙ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sz="2200" dirty="0" err="1" smtClean="0"/>
              <a:t>Сельдере́й</a:t>
            </a:r>
            <a:r>
              <a:rPr lang="ru-RU" sz="2200" dirty="0" smtClean="0"/>
              <a:t> (лат. </a:t>
            </a:r>
            <a:r>
              <a:rPr lang="ru-RU" sz="2200" dirty="0" err="1" smtClean="0"/>
              <a:t>Apium</a:t>
            </a:r>
            <a:r>
              <a:rPr lang="ru-RU" sz="2200" dirty="0" smtClean="0"/>
              <a:t>) — род травянистых растений семейства Зонтичные (</a:t>
            </a:r>
            <a:r>
              <a:rPr lang="ru-RU" sz="2200" dirty="0" err="1" smtClean="0"/>
              <a:t>Apiaceae</a:t>
            </a:r>
            <a:r>
              <a:rPr lang="ru-RU" sz="2200" dirty="0" smtClean="0"/>
              <a:t>). Самый известный вид Сельдерей пахучий. Двулетние или многолетние растения средних и крупных размеров с утолщённым корнем, предпочитающие расти на влажных почвах болот и солончаков. Корни растения содержат сахара, а </a:t>
            </a:r>
            <a:r>
              <a:rPr lang="ru-RU" sz="2200" dirty="0" err="1" smtClean="0"/>
              <a:t>листья-витамин</a:t>
            </a:r>
            <a:r>
              <a:rPr lang="ru-RU" sz="2200" dirty="0" smtClean="0"/>
              <a:t> С.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786578" y="292893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643314"/>
            <a:ext cx="20240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s://herbal-grass.com/wp-content/uploads/selderej-polza-zdorove-poleznye-svojstva-primenenie-protivopokazaniya-trava-koren-semena-lechenie-seldereem-pishchevaya-cennost-kalorijnost-100-gramm-lekarstvennoe-rasteni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643314"/>
            <a:ext cx="4529098" cy="3019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009657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ХРЕН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928670"/>
            <a:ext cx="6858000" cy="4329130"/>
          </a:xfrm>
        </p:spPr>
        <p:txBody>
          <a:bodyPr/>
          <a:lstStyle/>
          <a:p>
            <a:r>
              <a:rPr lang="ru-RU" dirty="0" smtClean="0"/>
              <a:t>Хрен </a:t>
            </a:r>
            <a:r>
              <a:rPr lang="ru-RU" dirty="0" err="1" smtClean="0"/>
              <a:t>обыкнове́нный</a:t>
            </a:r>
            <a:r>
              <a:rPr lang="ru-RU" dirty="0" smtClean="0"/>
              <a:t>, или Хрен </a:t>
            </a:r>
            <a:r>
              <a:rPr lang="ru-RU" dirty="0" err="1" smtClean="0"/>
              <a:t>дереве́нский</a:t>
            </a:r>
            <a:r>
              <a:rPr lang="ru-RU" dirty="0" smtClean="0"/>
              <a:t> (лат. </a:t>
            </a:r>
            <a:r>
              <a:rPr lang="ru-RU" dirty="0" err="1" smtClean="0"/>
              <a:t>Armorácia</a:t>
            </a:r>
            <a:r>
              <a:rPr lang="ru-RU" dirty="0" smtClean="0"/>
              <a:t> </a:t>
            </a:r>
            <a:r>
              <a:rPr lang="ru-RU" dirty="0" err="1" smtClean="0"/>
              <a:t>rusticána</a:t>
            </a:r>
            <a:r>
              <a:rPr lang="ru-RU" dirty="0" smtClean="0"/>
              <a:t>) — многолетнее </a:t>
            </a:r>
            <a:r>
              <a:rPr lang="ru-RU" dirty="0" err="1" smtClean="0"/>
              <a:t>травянистоерастение</a:t>
            </a:r>
            <a:r>
              <a:rPr lang="ru-RU" dirty="0" smtClean="0"/>
              <a:t>, вид рода Хрен (</a:t>
            </a:r>
            <a:r>
              <a:rPr lang="ru-RU" dirty="0" err="1" smtClean="0"/>
              <a:t>Armoracia</a:t>
            </a:r>
            <a:r>
              <a:rPr lang="ru-RU" dirty="0" smtClean="0"/>
              <a:t>) семейства Капустные. Корень толстый, мясистый. Стебель прямой, ветвистый, высотой 50—150 см.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643702" y="257174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286124"/>
            <a:ext cx="24526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s://www.kazportal.kz/wp-content/uploads/2018/07/listya-hrena-pri-osteohondro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286124"/>
            <a:ext cx="4381499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7772400" cy="1009657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УКРОП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071546"/>
            <a:ext cx="6858000" cy="4186254"/>
          </a:xfrm>
        </p:spPr>
        <p:txBody>
          <a:bodyPr/>
          <a:lstStyle/>
          <a:p>
            <a:r>
              <a:rPr lang="ru-RU" dirty="0" err="1" smtClean="0"/>
              <a:t>Укро́п</a:t>
            </a:r>
            <a:r>
              <a:rPr lang="ru-RU" dirty="0" smtClean="0"/>
              <a:t> (лат. </a:t>
            </a:r>
            <a:r>
              <a:rPr lang="ru-RU" dirty="0" err="1" smtClean="0"/>
              <a:t>Anéthum</a:t>
            </a:r>
            <a:r>
              <a:rPr lang="ru-RU" dirty="0" smtClean="0"/>
              <a:t>) — монотипный род короткоживущих однолетних травянистых растений семейства Зонтичные.  Единственный вид — Укроп </a:t>
            </a:r>
            <a:r>
              <a:rPr lang="ru-RU" dirty="0" err="1" smtClean="0"/>
              <a:t>паху́чий</a:t>
            </a:r>
            <a:r>
              <a:rPr lang="ru-RU" dirty="0" smtClean="0"/>
              <a:t>, или Укроп </a:t>
            </a:r>
            <a:r>
              <a:rPr lang="ru-RU" dirty="0" err="1" smtClean="0"/>
              <a:t>огоро́дный</a:t>
            </a:r>
            <a:r>
              <a:rPr lang="ru-RU" dirty="0" smtClean="0"/>
              <a:t>. Растение с сильным пряным запахом.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143768" y="285749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s://fermilon.ru/wp-content/uploads/2019/03/image003-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3905278" cy="2928958"/>
          </a:xfrm>
          <a:prstGeom prst="rect">
            <a:avLst/>
          </a:prstGeom>
          <a:noFill/>
        </p:spPr>
      </p:pic>
      <p:pic>
        <p:nvPicPr>
          <p:cNvPr id="16388" name="Picture 4" descr="https://pics.botanichka.ru/wp-content/uploads/2018/03/Ukro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643314"/>
            <a:ext cx="4412153" cy="2937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42852"/>
            <a:ext cx="8072494" cy="1009657"/>
          </a:xfrm>
        </p:spPr>
        <p:txBody>
          <a:bodyPr>
            <a:normAutofit/>
          </a:bodyPr>
          <a:lstStyle/>
          <a:p>
            <a:r>
              <a:rPr lang="ru-RU" sz="5400" i="1" u="sng" dirty="0" smtClean="0"/>
              <a:t>ПЕТРУШКА</a:t>
            </a:r>
            <a:endParaRPr lang="ru-RU" sz="54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142984"/>
            <a:ext cx="6858000" cy="2786082"/>
          </a:xfrm>
        </p:spPr>
        <p:txBody>
          <a:bodyPr/>
          <a:lstStyle/>
          <a:p>
            <a:r>
              <a:rPr lang="ru-RU" dirty="0" err="1" smtClean="0"/>
              <a:t>Петру́шка</a:t>
            </a:r>
            <a:r>
              <a:rPr lang="ru-RU" dirty="0" smtClean="0"/>
              <a:t> </a:t>
            </a:r>
            <a:r>
              <a:rPr lang="ru-RU" dirty="0" err="1" smtClean="0"/>
              <a:t>кудря́вая</a:t>
            </a:r>
            <a:r>
              <a:rPr lang="ru-RU" dirty="0" smtClean="0"/>
              <a:t>, или </a:t>
            </a:r>
            <a:r>
              <a:rPr lang="ru-RU" dirty="0" err="1" smtClean="0"/>
              <a:t>курча́вая</a:t>
            </a:r>
            <a:r>
              <a:rPr lang="ru-RU" dirty="0" smtClean="0"/>
              <a:t> (лат. </a:t>
            </a:r>
            <a:r>
              <a:rPr lang="ru-RU" dirty="0" err="1" smtClean="0"/>
              <a:t>Petroselinum</a:t>
            </a:r>
            <a:r>
              <a:rPr lang="ru-RU" dirty="0" smtClean="0"/>
              <a:t> </a:t>
            </a:r>
            <a:r>
              <a:rPr lang="ru-RU" dirty="0" err="1" smtClean="0"/>
              <a:t>crispum</a:t>
            </a:r>
            <a:r>
              <a:rPr lang="ru-RU" dirty="0" smtClean="0"/>
              <a:t>), — наиболее известный вид рода Петрушка(</a:t>
            </a:r>
            <a:r>
              <a:rPr lang="ru-RU" dirty="0" err="1" smtClean="0"/>
              <a:t>Petroselinum</a:t>
            </a:r>
            <a:r>
              <a:rPr lang="ru-RU" dirty="0" smtClean="0"/>
              <a:t>) семейства Зонтичные. Двулетнее растение высотой 30—100 см с веретеновидным утолщенным корнем.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929454" y="3143248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подробнее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142852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s://avatars.mds.yandex.net/get-zen_doc/198002/pub_5c422894ebbae500ac645346_5c422f5a86e43c00ad248ce7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714752"/>
            <a:ext cx="2972209" cy="2864826"/>
          </a:xfrm>
          <a:prstGeom prst="rect">
            <a:avLst/>
          </a:prstGeom>
          <a:noFill/>
        </p:spPr>
      </p:pic>
      <p:pic>
        <p:nvPicPr>
          <p:cNvPr id="15364" name="Picture 4" descr="https://avatars.mds.yandex.net/get-zen_doc/162989/pub_5a391098c5feaf6e77870bc0_5a3910e8dcaf8ea6ed2e15a7/scale_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714752"/>
            <a:ext cx="4226540" cy="2821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020753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Дуб</a:t>
            </a:r>
            <a:r>
              <a:rPr lang="ru-RU" b="1" i="1" u="sng" dirty="0" smtClean="0">
                <a:solidFill>
                  <a:schemeClr val="tx1"/>
                </a:solidFill>
              </a:rPr>
              <a:t/>
            </a:r>
            <a:br>
              <a:rPr lang="ru-RU" b="1" i="1" u="sng" dirty="0" smtClean="0">
                <a:solidFill>
                  <a:schemeClr val="tx1"/>
                </a:solidFill>
              </a:rPr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428736"/>
            <a:ext cx="8572560" cy="382906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Дуб — род деревьев и кустарников семейства Буковые (</a:t>
            </a:r>
            <a:r>
              <a:rPr lang="ru-RU" sz="2200" dirty="0" err="1" smtClean="0"/>
              <a:t>Fagaceae</a:t>
            </a:r>
            <a:r>
              <a:rPr lang="ru-RU" sz="2200" dirty="0" smtClean="0"/>
              <a:t>).Род объединяет около 600 видов. Естественным ареалом дуба являются регионы Северного полушария с умеренным климатом. Южной границей распространения являются тропические высокогорья; несколько видов встречаются и южнее </a:t>
            </a:r>
            <a:r>
              <a:rPr lang="ru-RU" sz="2200" dirty="0" err="1" smtClean="0"/>
              <a:t>экватора.Дуб</a:t>
            </a:r>
            <a:r>
              <a:rPr lang="ru-RU" sz="2200" dirty="0" smtClean="0"/>
              <a:t> хорошо узнаваем благодаря его плодам, желудям, являющимися, по сути, орехами.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07504" y="188640"/>
            <a:ext cx="54856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s://www.botanichka.ru/wp-content/uploads/2010/03/Quercus_rubr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86190"/>
            <a:ext cx="3571900" cy="282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2" name="Picture 2" descr="https://a.d-cd.net/59b1526s-1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86190"/>
            <a:ext cx="3905309" cy="2928982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5572132" y="785794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720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00042"/>
            <a:ext cx="7772400" cy="1500198"/>
          </a:xfrm>
        </p:spPr>
        <p:txBody>
          <a:bodyPr>
            <a:normAutofit fontScale="90000"/>
          </a:bodyPr>
          <a:lstStyle/>
          <a:p>
            <a:r>
              <a:rPr lang="en-US" i="1" u="sng" dirty="0" smtClean="0">
                <a:solidFill>
                  <a:schemeClr val="tx1"/>
                </a:solidFill>
              </a:rPr>
              <a:t>E</a:t>
            </a:r>
            <a:r>
              <a:rPr lang="ru-RU" i="1" u="sng" dirty="0" smtClean="0">
                <a:solidFill>
                  <a:schemeClr val="tx1"/>
                </a:solidFill>
              </a:rPr>
              <a:t>ль сибирская </a:t>
            </a:r>
            <a:r>
              <a:rPr lang="ru-RU" b="1" i="1" dirty="0" smtClean="0">
                <a:solidFill>
                  <a:schemeClr val="tx1"/>
                </a:solidFill>
                <a:hlinkClick r:id="rId2" action="ppaction://hlinkfile"/>
              </a:rPr>
              <a:t/>
            </a:r>
            <a:br>
              <a:rPr lang="ru-RU" b="1" i="1" dirty="0" smtClean="0">
                <a:solidFill>
                  <a:schemeClr val="tx1"/>
                </a:solidFill>
                <a:hlinkClick r:id="rId2" action="ppaction://hlinkfile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1214422"/>
            <a:ext cx="6000792" cy="404337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Ель — род хвойных вечнозелёных деревьев семейства Сосновые (</a:t>
            </a:r>
            <a:r>
              <a:rPr lang="ru-RU" sz="2200" dirty="0" err="1" smtClean="0"/>
              <a:t>Pinaceae</a:t>
            </a:r>
            <a:r>
              <a:rPr lang="ru-RU" sz="2200" dirty="0" smtClean="0"/>
              <a:t>). Около 40 видов вечнозелёных высоких деревьев (до 96,7 м высотой) с красивой кроной. Ель может давать молодые побеги-клоны из корней погибшего дерева. На западе Швеции, в национальном парке </a:t>
            </a:r>
            <a:r>
              <a:rPr lang="ru-RU" sz="2200" dirty="0" err="1" smtClean="0"/>
              <a:t>Фулуфьеллет</a:t>
            </a:r>
            <a:r>
              <a:rPr lang="ru-RU" sz="2200" dirty="0" smtClean="0"/>
              <a:t> существует экземпляр ели европейской, названный «Старый </a:t>
            </a:r>
            <a:r>
              <a:rPr lang="ru-RU" sz="2200" dirty="0" err="1" smtClean="0"/>
              <a:t>Тикко</a:t>
            </a:r>
            <a:r>
              <a:rPr lang="ru-RU" sz="2200" dirty="0" smtClean="0"/>
              <a:t>», возраст которого, с учётом нескольких поколений таких клонов, составляет более 9550 лет. Это старейший известный древесный организм на Земле. 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3" action="ppaction://hlinksldjump"/>
          </p:cNvPr>
          <p:cNvSpPr/>
          <p:nvPr/>
        </p:nvSpPr>
        <p:spPr>
          <a:xfrm>
            <a:off x="107504" y="175335"/>
            <a:ext cx="474352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upload.wikimedia.org/wikipedia/commons/thumb/9/9d/Kuusk_Keila-Paldiski_rdt_%C3%A4%C3%A4res.jpg/266px-Kuusk_Keila-Paldiski_rdt_%C3%A4%C3%A4r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85860"/>
            <a:ext cx="2714612" cy="49689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7072330" y="5000636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881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142983"/>
          </a:xfrm>
        </p:spPr>
        <p:txBody>
          <a:bodyPr/>
          <a:lstStyle/>
          <a:p>
            <a:pPr marL="457200" indent="-457200"/>
            <a:r>
              <a:rPr lang="ru-RU" i="1" u="sng" dirty="0" smtClean="0">
                <a:solidFill>
                  <a:schemeClr val="tx1"/>
                </a:solidFill>
              </a:rPr>
              <a:t>Жимолость</a:t>
            </a:r>
            <a:endParaRPr lang="ru-RU" i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572560" cy="385765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Жимолость — род прямостоячих, вьющихся или ползучих кустарников; типовой род семейства Жимолостные(</a:t>
            </a:r>
            <a:r>
              <a:rPr lang="ru-RU" sz="2200" dirty="0" err="1" smtClean="0"/>
              <a:t>Caprifoliaceae</a:t>
            </a:r>
            <a:r>
              <a:rPr lang="ru-RU" sz="2200" dirty="0" smtClean="0"/>
              <a:t>). Своё латинское название род получил в честь немецкого математика, физика и ботаника Адама </a:t>
            </a:r>
            <a:r>
              <a:rPr lang="ru-RU" sz="2200" dirty="0" err="1" smtClean="0"/>
              <a:t>Лоницера</a:t>
            </a:r>
            <a:r>
              <a:rPr lang="ru-RU" sz="2200" dirty="0" smtClean="0"/>
              <a:t>(1528—1586), хотя первоначально Карл Линней собирался назвать их каприфолями (</a:t>
            </a:r>
            <a:r>
              <a:rPr lang="ru-RU" sz="2200" dirty="0" err="1" smtClean="0"/>
              <a:t>Caprifolium</a:t>
            </a:r>
            <a:r>
              <a:rPr lang="ru-RU" sz="2200" dirty="0" smtClean="0"/>
              <a:t>), поскольку чаще всего в садах Европы выращивали именно жимолость каприфоль[4]. Ягоды некоторых видов жимолости употребляются в пищу; некоторые, наоборот, ядовиты, в том числе жимолость обыкновенная, широко распространённая в лесах средней полосы России.</a:t>
            </a:r>
          </a:p>
          <a:p>
            <a:endParaRPr lang="ru-RU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07504" y="163761"/>
            <a:ext cx="4892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rus-list.ru/wp-content/uploads/2014/12/9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429132"/>
            <a:ext cx="3693970" cy="227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5" name="Picture 3" descr="https://7ogorod.ru/wp-content/uploads/2018/06/3-kam4adal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9874" y="4357694"/>
            <a:ext cx="3856473" cy="2286016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7000892" y="571480"/>
            <a:ext cx="1785950" cy="5000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973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листья2</Template>
  <TotalTime>930</TotalTime>
  <Words>1800</Words>
  <Application>Microsoft Office PowerPoint</Application>
  <PresentationFormat>Экран (4:3)</PresentationFormat>
  <Paragraphs>253</Paragraphs>
  <Slides>64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Тема Office</vt:lpstr>
      <vt:lpstr>Изображение</vt:lpstr>
      <vt:lpstr>Интерактивный альманах  «Исторический сад переселенцев» </vt:lpstr>
      <vt:lpstr>Цель:  Создание интерактивного альманаха «Исторический сад переселенцев».</vt:lpstr>
      <vt:lpstr>Задачи:</vt:lpstr>
      <vt:lpstr> </vt:lpstr>
      <vt:lpstr>САД ПЕРЕСЕЛЕНЦЕВ: </vt:lpstr>
      <vt:lpstr>Боярышник </vt:lpstr>
      <vt:lpstr>Дуб </vt:lpstr>
      <vt:lpstr>Eль сибирская  </vt:lpstr>
      <vt:lpstr>Жимолость</vt:lpstr>
      <vt:lpstr>Ива поронайская</vt:lpstr>
      <vt:lpstr>Калина  </vt:lpstr>
      <vt:lpstr>Крыжовник европейский </vt:lpstr>
      <vt:lpstr>Малина обыкновенная  </vt:lpstr>
      <vt:lpstr>Можжевельник сибирский </vt:lpstr>
      <vt:lpstr>Облепиха  </vt:lpstr>
      <vt:lpstr>Ольха </vt:lpstr>
      <vt:lpstr>Орляк обыкновенный  </vt:lpstr>
      <vt:lpstr>Рябина </vt:lpstr>
      <vt:lpstr>Сирень</vt:lpstr>
      <vt:lpstr>Слива  </vt:lpstr>
      <vt:lpstr>Смородина  </vt:lpstr>
      <vt:lpstr>Сосна  </vt:lpstr>
      <vt:lpstr>Черёмуха  </vt:lpstr>
      <vt:lpstr>Шиповник  </vt:lpstr>
      <vt:lpstr>Яблоня  </vt:lpstr>
      <vt:lpstr>АПТЕКА ПЕРЕСЕЛЕНЦЕВ: </vt:lpstr>
      <vt:lpstr>Валериана лекарственная </vt:lpstr>
      <vt:lpstr>Земляника садовая  </vt:lpstr>
      <vt:lpstr>Ирис</vt:lpstr>
      <vt:lpstr>Иссоп</vt:lpstr>
      <vt:lpstr>Календула </vt:lpstr>
      <vt:lpstr>Лилейник </vt:lpstr>
      <vt:lpstr>Лилия даурская </vt:lpstr>
      <vt:lpstr>Пион </vt:lpstr>
      <vt:lpstr>Рододендрон даурский  </vt:lpstr>
      <vt:lpstr>Ромашка аптечная </vt:lpstr>
      <vt:lpstr>Тысячелистник </vt:lpstr>
      <vt:lpstr>Шалфей</vt:lpstr>
      <vt:lpstr>Крапива двудомная</vt:lpstr>
      <vt:lpstr>Пастушья сумка </vt:lpstr>
      <vt:lpstr>Тимьян ползучий </vt:lpstr>
      <vt:lpstr>Шиповник майский</vt:lpstr>
      <vt:lpstr>Фиалка трехцветная </vt:lpstr>
      <vt:lpstr>Зверобой продырявленный </vt:lpstr>
      <vt:lpstr>Душица обыкновенная </vt:lpstr>
      <vt:lpstr>Брусника обыкновенная  </vt:lpstr>
      <vt:lpstr>Лимонник китайский</vt:lpstr>
      <vt:lpstr>Черемша </vt:lpstr>
      <vt:lpstr>Пустырник </vt:lpstr>
      <vt:lpstr>ОГОРОД ПЕРЕСЕЛЕНЦЕВ: </vt:lpstr>
      <vt:lpstr>КАРТОФЕЛЬ </vt:lpstr>
      <vt:lpstr>ПОМИДОР (ТОМАТ) </vt:lpstr>
      <vt:lpstr>ЛУК</vt:lpstr>
      <vt:lpstr>ОГУРЕЦ </vt:lpstr>
      <vt:lpstr>МОРКОВЬ</vt:lpstr>
      <vt:lpstr>КАПУСТА</vt:lpstr>
      <vt:lpstr>БРЮКВА</vt:lpstr>
      <vt:lpstr>СВЁКЛА </vt:lpstr>
      <vt:lpstr>БАКЛАЖАН</vt:lpstr>
      <vt:lpstr>РЕВЕНЬ</vt:lpstr>
      <vt:lpstr>СЕЛЬДЕРЕЙ</vt:lpstr>
      <vt:lpstr>ХРЕН</vt:lpstr>
      <vt:lpstr>УКРОП</vt:lpstr>
      <vt:lpstr>ПЕТРУШКА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проект альманах  «Исторический сад переселенцев»</dc:title>
  <dc:creator>User</dc:creator>
  <cp:lastModifiedBy>User</cp:lastModifiedBy>
  <cp:revision>86</cp:revision>
  <dcterms:created xsi:type="dcterms:W3CDTF">2019-12-02T07:01:44Z</dcterms:created>
  <dcterms:modified xsi:type="dcterms:W3CDTF">2020-05-11T11:42:51Z</dcterms:modified>
</cp:coreProperties>
</file>